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83" r:id="rId2"/>
    <p:sldId id="289" r:id="rId3"/>
    <p:sldId id="295" r:id="rId4"/>
    <p:sldId id="297" r:id="rId5"/>
    <p:sldId id="296" r:id="rId6"/>
    <p:sldId id="301" r:id="rId7"/>
    <p:sldId id="298" r:id="rId8"/>
    <p:sldId id="299" r:id="rId9"/>
    <p:sldId id="300" r:id="rId10"/>
    <p:sldId id="302" r:id="rId11"/>
    <p:sldId id="279" r:id="rId12"/>
    <p:sldId id="280" r:id="rId13"/>
    <p:sldId id="281" r:id="rId14"/>
    <p:sldId id="282" r:id="rId15"/>
    <p:sldId id="284" r:id="rId16"/>
    <p:sldId id="285" r:id="rId17"/>
    <p:sldId id="287" r:id="rId18"/>
    <p:sldId id="286" r:id="rId19"/>
    <p:sldId id="290" r:id="rId20"/>
    <p:sldId id="288" r:id="rId21"/>
    <p:sldId id="291" r:id="rId22"/>
    <p:sldId id="292" r:id="rId23"/>
    <p:sldId id="293" r:id="rId24"/>
    <p:sldId id="303" r:id="rId25"/>
    <p:sldId id="294" r:id="rId26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6036"/>
    <a:srgbClr val="176330"/>
    <a:srgbClr val="334742"/>
    <a:srgbClr val="97C032"/>
    <a:srgbClr val="64683A"/>
    <a:srgbClr val="537BEB"/>
    <a:srgbClr val="AF5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59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433D5-AE33-4AC8-9ECA-3E31A72745A0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F4D58-4CB5-42FA-BB09-19BBEC91A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788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640C-B28A-48D5-A04E-46571DB97F53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2D95840C-0BCF-4DA8-BEA4-4F7C7AFBE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640C-B28A-48D5-A04E-46571DB97F53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840C-0BCF-4DA8-BEA4-4F7C7AFBE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640C-B28A-48D5-A04E-46571DB97F53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840C-0BCF-4DA8-BEA4-4F7C7AFBE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640C-B28A-48D5-A04E-46571DB97F53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2D95840C-0BCF-4DA8-BEA4-4F7C7AFBE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640C-B28A-48D5-A04E-46571DB97F53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840C-0BCF-4DA8-BEA4-4F7C7AFBE29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640C-B28A-48D5-A04E-46571DB97F53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840C-0BCF-4DA8-BEA4-4F7C7AFBE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640C-B28A-48D5-A04E-46571DB97F53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2D95840C-0BCF-4DA8-BEA4-4F7C7AFBE29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640C-B28A-48D5-A04E-46571DB97F53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840C-0BCF-4DA8-BEA4-4F7C7AFBE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640C-B28A-48D5-A04E-46571DB97F53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840C-0BCF-4DA8-BEA4-4F7C7AFBE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640C-B28A-48D5-A04E-46571DB97F53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840C-0BCF-4DA8-BEA4-4F7C7AFBE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640C-B28A-48D5-A04E-46571DB97F53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840C-0BCF-4DA8-BEA4-4F7C7AFBE29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BF1640C-B28A-48D5-A04E-46571DB97F53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95840C-0BCF-4DA8-BEA4-4F7C7AFBE29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ua/npa/pro-rekomendaciyi-dlya-pracivnikiv-zakladiv-doshkilnoyi-osviti-na-period-diyi-voyennogo-stanu-v-ukrayini" TargetMode="External"/><Relationship Id="rId2" Type="http://schemas.openxmlformats.org/officeDocument/2006/relationships/hyperlink" Target="https://mon.gov.ua/storage/app/media/rizne/2021/12.01/Pro_novu_redaktsiyu%20Bazovoho%20komponenta%20doshkilnoyi%20osvity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.gov.ua/storage/app/media/doshkilna/2021/05/11/Dv_2021-03-Gavrysh.pdf" TargetMode="External"/><Relationship Id="rId4" Type="http://schemas.openxmlformats.org/officeDocument/2006/relationships/hyperlink" Target="https://emetodyst.mcfr.ua/865967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mon.gov.ua/ua/npa/pro-rekomendaciyi-dlya-pracivnikiv-zakladiv-doshkilnoyi-osviti-na-period-diyi-voyennogo-stanu-v-ukrayini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351" y="2547891"/>
            <a:ext cx="7466122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4000" b="1" i="1" dirty="0" err="1" smtClean="0">
                <a:solidFill>
                  <a:schemeClr val="accent2">
                    <a:lumMod val="50000"/>
                  </a:schemeClr>
                </a:solidFill>
              </a:rPr>
              <a:t>Сучасний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accent2">
                    <a:lumMod val="50000"/>
                  </a:schemeClr>
                </a:solidFill>
              </a:rPr>
              <a:t>підхід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</a:rPr>
              <a:t>до </a:t>
            </a:r>
            <a:r>
              <a:rPr lang="ru-RU" sz="4000" b="1" i="1" dirty="0" err="1">
                <a:solidFill>
                  <a:schemeClr val="accent2">
                    <a:lumMod val="50000"/>
                  </a:schemeClr>
                </a:solidFill>
              </a:rPr>
              <a:t>організації</a:t>
            </a: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</a:rPr>
              <a:t> художньо-</a:t>
            </a:r>
            <a:r>
              <a:rPr lang="ru-RU" sz="4000" b="1" i="1" dirty="0" err="1">
                <a:solidFill>
                  <a:schemeClr val="accent2">
                    <a:lumMod val="50000"/>
                  </a:schemeClr>
                </a:solidFill>
              </a:rPr>
              <a:t>мовленнєвої</a:t>
            </a: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i="1" dirty="0" err="1">
                <a:solidFill>
                  <a:schemeClr val="accent2">
                    <a:lumMod val="50000"/>
                  </a:schemeClr>
                </a:solidFill>
              </a:rPr>
              <a:t>діяльності</a:t>
            </a: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4000" b="1" i="1" dirty="0" err="1">
                <a:solidFill>
                  <a:schemeClr val="accent2">
                    <a:lumMod val="50000"/>
                  </a:schemeClr>
                </a:solidFill>
              </a:rPr>
              <a:t>закладі</a:t>
            </a: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i="1" dirty="0" err="1">
                <a:solidFill>
                  <a:schemeClr val="accent2">
                    <a:lumMod val="50000"/>
                  </a:schemeClr>
                </a:solidFill>
              </a:rPr>
              <a:t>дошкільної</a:t>
            </a: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accent2">
                    <a:lumMod val="50000"/>
                  </a:schemeClr>
                </a:solidFill>
              </a:rPr>
              <a:t>освіти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08994" y="204928"/>
            <a:ext cx="3338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/>
              <a:t>Дата проведення: 13.05.2022</a:t>
            </a:r>
          </a:p>
          <a:p>
            <a:r>
              <a:rPr lang="uk-UA" b="1" i="1" dirty="0" smtClean="0"/>
              <a:t>Час проведення: 13.00</a:t>
            </a:r>
            <a:endParaRPr lang="ru-RU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59294" y="5370990"/>
            <a:ext cx="7379749" cy="92333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chemeClr val="tx1"/>
                </a:solidFill>
              </a:rPr>
              <a:t>Спікери: </a:t>
            </a:r>
            <a:r>
              <a:rPr lang="uk-UA" b="1" i="1" dirty="0">
                <a:solidFill>
                  <a:schemeClr val="tx1"/>
                </a:solidFill>
              </a:rPr>
              <a:t>Н</a:t>
            </a:r>
            <a:r>
              <a:rPr lang="uk-UA" b="1" i="1" dirty="0" smtClean="0">
                <a:solidFill>
                  <a:schemeClr val="tx1"/>
                </a:solidFill>
              </a:rPr>
              <a:t>іна </a:t>
            </a:r>
            <a:r>
              <a:rPr lang="uk-UA" b="1" i="1" dirty="0" err="1" smtClean="0">
                <a:solidFill>
                  <a:schemeClr val="tx1"/>
                </a:solidFill>
              </a:rPr>
              <a:t>Сокиринська</a:t>
            </a:r>
            <a:r>
              <a:rPr lang="uk-UA" b="1" i="1" dirty="0" smtClean="0">
                <a:solidFill>
                  <a:schemeClr val="tx1"/>
                </a:solidFill>
              </a:rPr>
              <a:t>, консультант КУ «ЦПРПП ВМР»,</a:t>
            </a:r>
          </a:p>
          <a:p>
            <a:r>
              <a:rPr lang="uk-UA" b="1" i="1" dirty="0" smtClean="0">
                <a:solidFill>
                  <a:schemeClr val="tx1"/>
                </a:solidFill>
              </a:rPr>
              <a:t>              </a:t>
            </a:r>
            <a:r>
              <a:rPr lang="uk-UA" b="1" i="1" dirty="0" smtClean="0">
                <a:solidFill>
                  <a:schemeClr val="tx1"/>
                </a:solidFill>
              </a:rPr>
              <a:t>Лариса Бондарчук, </a:t>
            </a:r>
            <a:r>
              <a:rPr lang="uk-UA" b="1" i="1" dirty="0">
                <a:solidFill>
                  <a:schemeClr val="tx1"/>
                </a:solidFill>
              </a:rPr>
              <a:t>консультант КУ «ЦПРПП ВМР»,</a:t>
            </a:r>
          </a:p>
          <a:p>
            <a:r>
              <a:rPr lang="uk-UA" b="1" i="1" dirty="0" smtClean="0">
                <a:solidFill>
                  <a:schemeClr val="tx1"/>
                </a:solidFill>
              </a:rPr>
              <a:t>              Ірина Плащевська, вихователь-методист КЗ «ДНЗ № 34 ВМР».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20" y="528094"/>
            <a:ext cx="6516210" cy="144655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5C6036"/>
                </a:solidFill>
              </a:rPr>
              <a:t>Педагогічний кейс </a:t>
            </a:r>
          </a:p>
          <a:p>
            <a:pPr algn="ctr"/>
            <a:r>
              <a:rPr lang="uk-UA" sz="2800" b="1" i="1" dirty="0" smtClean="0">
                <a:solidFill>
                  <a:srgbClr val="5C6036"/>
                </a:solidFill>
              </a:rPr>
              <a:t>(для </a:t>
            </a:r>
            <a:r>
              <a:rPr lang="uk-UA" sz="2800" b="1" i="1" dirty="0" smtClean="0">
                <a:solidFill>
                  <a:srgbClr val="5C6036"/>
                </a:solidFill>
              </a:rPr>
              <a:t>слухачів школи молодого </a:t>
            </a:r>
            <a:r>
              <a:rPr lang="uk-UA" sz="2800" b="1" i="1" dirty="0" smtClean="0">
                <a:solidFill>
                  <a:srgbClr val="5C6036"/>
                </a:solidFill>
              </a:rPr>
              <a:t>вихователя, </a:t>
            </a:r>
            <a:r>
              <a:rPr lang="uk-UA" sz="2800" b="1" i="1" dirty="0" smtClean="0">
                <a:solidFill>
                  <a:srgbClr val="5C6036"/>
                </a:solidFill>
              </a:rPr>
              <a:t>3-</a:t>
            </a:r>
            <a:r>
              <a:rPr lang="uk-UA" sz="2800" b="1" i="1" dirty="0" smtClean="0">
                <a:solidFill>
                  <a:srgbClr val="5C6036"/>
                </a:solidFill>
              </a:rPr>
              <a:t>й </a:t>
            </a:r>
            <a:r>
              <a:rPr lang="uk-UA" sz="2800" b="1" i="1" dirty="0" smtClean="0">
                <a:solidFill>
                  <a:srgbClr val="5C6036"/>
                </a:solidFill>
              </a:rPr>
              <a:t>рік роботи)</a:t>
            </a:r>
          </a:p>
        </p:txBody>
      </p:sp>
      <p:pic>
        <p:nvPicPr>
          <p:cNvPr id="1027" name="Picture 3" descr="C:\Users\Лилия\Desktop\ШМВ місто\изображение_viber_2022-01-26_16-53-36-0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43" y="2367182"/>
            <a:ext cx="4108817" cy="3330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Тарас\Desktop\Портрети працівників ЦПРПП на нову візитку (КОЛО)\Лого быле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204928"/>
            <a:ext cx="1411550" cy="1407826"/>
          </a:xfrm>
          <a:prstGeom prst="rect">
            <a:avLst/>
          </a:prstGeom>
          <a:noFill/>
          <a:effectLst>
            <a:glow rad="647700">
              <a:sysClr val="window" lastClr="FFFFFF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080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107" y="275208"/>
            <a:ext cx="113900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 дітей дошкільного віку існують паралельно дві сфери мовленнєвого спілкування: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5107" y="870012"/>
            <a:ext cx="48915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спілкування з дорослими</a:t>
            </a:r>
            <a:r>
              <a:rPr lang="uk-UA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–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/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uk-UA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педагогами, членами сім’ї,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/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uk-UA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знайомими та незнайомими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/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uk-UA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людьми;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94" y="2911876"/>
            <a:ext cx="3808521" cy="3056147"/>
          </a:xfrm>
          <a:prstGeom prst="rect">
            <a:avLst/>
          </a:prstGeom>
        </p:spPr>
      </p:pic>
      <p:pic>
        <p:nvPicPr>
          <p:cNvPr id="5" name="Picture 2" descr="Спілкування дитини з дорослим - ПСИХОЛОГІ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225" y="1143487"/>
            <a:ext cx="4185821" cy="250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07511" y="3950563"/>
            <a:ext cx="63386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r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спілкування з дітьми</a:t>
            </a: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– однолітками,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/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меншими за віком, старшими за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/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віком дошкільниками та дітьми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/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шкільного віку, як </a:t>
            </a: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знайомими,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/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так і незнайомими.</a:t>
            </a:r>
          </a:p>
        </p:txBody>
      </p:sp>
    </p:spTree>
    <p:extLst>
      <p:ext uri="{BB962C8B-B14F-4D97-AF65-F5344CB8AC3E}">
        <p14:creationId xmlns:p14="http://schemas.microsoft.com/office/powerpoint/2010/main" val="2592157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5913" y="540330"/>
            <a:ext cx="99537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Соціальний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досвід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дітей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дошкільного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віку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формується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 на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основі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отриманих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уявлень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 про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навколишній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світ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Найповніше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джерело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інформації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 для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дітей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 —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дорослі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. </a:t>
            </a:r>
          </a:p>
        </p:txBody>
      </p:sp>
      <p:pic>
        <p:nvPicPr>
          <p:cNvPr id="3074" name="Picture 2" descr="C:\Users\Лилия\Desktop\ШМВ місто\PIK_9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0" y="2582713"/>
            <a:ext cx="3885508" cy="349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ручное управление 2"/>
          <p:cNvSpPr/>
          <p:nvPr/>
        </p:nvSpPr>
        <p:spPr>
          <a:xfrm>
            <a:off x="1384419" y="2281727"/>
            <a:ext cx="5327099" cy="1034041"/>
          </a:xfrm>
          <a:prstGeom prst="flowChartManualOper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j-lt"/>
                <a:ea typeface="Times New Roman"/>
                <a:cs typeface="Times New Roman"/>
              </a:rPr>
              <a:t>Ф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Times New Roman"/>
                <a:cs typeface="Times New Roman"/>
              </a:rPr>
              <a:t>орми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j-lt"/>
                <a:ea typeface="Times New Roman"/>
                <a:cs typeface="Times New Roman"/>
              </a:rPr>
              <a:t>мовленнєвої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j-lt"/>
                <a:ea typeface="Times New Roman"/>
                <a:cs typeface="Times New Roman"/>
              </a:rPr>
              <a:t>взаємоді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Georgia"/>
                <a:ea typeface="Times New Roman"/>
                <a:cs typeface="Times New Roman"/>
              </a:rPr>
              <a:t>ї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Блок-схема: объединение 3"/>
          <p:cNvSpPr/>
          <p:nvPr/>
        </p:nvSpPr>
        <p:spPr>
          <a:xfrm>
            <a:off x="372862" y="4042702"/>
            <a:ext cx="2752804" cy="1880075"/>
          </a:xfrm>
          <a:prstGeom prst="flowChartMer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/>
                <a:cs typeface="Times New Roman"/>
              </a:rPr>
              <a:t>розмови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6" name="Блок-схема: объединение 5"/>
          <p:cNvSpPr/>
          <p:nvPr/>
        </p:nvSpPr>
        <p:spPr>
          <a:xfrm>
            <a:off x="3052030" y="3982342"/>
            <a:ext cx="2028101" cy="2025355"/>
          </a:xfrm>
          <a:prstGeom prst="flowChartMerg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/>
                <a:cs typeface="Times New Roman"/>
              </a:rPr>
              <a:t>бесіди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7" name="Блок-схема: объединение 6"/>
          <p:cNvSpPr/>
          <p:nvPr/>
        </p:nvSpPr>
        <p:spPr>
          <a:xfrm>
            <a:off x="4909350" y="4004248"/>
            <a:ext cx="2902999" cy="1956985"/>
          </a:xfrm>
          <a:prstGeom prst="flowChartMerg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/>
                <a:cs typeface="Times New Roman"/>
              </a:rPr>
              <a:t>полілоги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7483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ручное управление 1"/>
          <p:cNvSpPr/>
          <p:nvPr/>
        </p:nvSpPr>
        <p:spPr>
          <a:xfrm>
            <a:off x="769122" y="384561"/>
            <a:ext cx="4452359" cy="1034041"/>
          </a:xfrm>
          <a:prstGeom prst="flowChartManualOper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  <a:latin typeface="Georgia"/>
                <a:cs typeface="Times New Roman"/>
              </a:rPr>
              <a:t>Розмова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8823" y="1674674"/>
            <a:ext cx="5719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Діалог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—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обмін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репліками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між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співрозмовниками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які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щось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обговорюють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коментують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оцінюють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підказують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одне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одному,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надихають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тощо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Діти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й 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дорослі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діалогізують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у 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форматі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розмови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або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бесіди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4098" name="Picture 2" descr="C:\Users\Лилия\Desktop\ШМВ місто\изображение_viber_2022-01-26_16-53-38-7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021" y="1051132"/>
            <a:ext cx="5246859" cy="393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8823" y="5402887"/>
            <a:ext cx="7804660" cy="64633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Часто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розмова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як форма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діалогу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дорослого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з 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дітьми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реалізує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не 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основну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комунікативну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функцію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а 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передусім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регулятивну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вказівну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650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74671" y="3480048"/>
            <a:ext cx="5698883" cy="24006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t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Діти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понад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 усе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цінують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кожну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мить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щирого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 й 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зацікавленого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спілкування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, у 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якому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дорослі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присутні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 без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останку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. І 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хоч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така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розмова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потребує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більше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 часу, результат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її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 буде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ефективнішим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.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3" name="Блок-схема: ручное управление 2"/>
          <p:cNvSpPr/>
          <p:nvPr/>
        </p:nvSpPr>
        <p:spPr>
          <a:xfrm>
            <a:off x="769122" y="384561"/>
            <a:ext cx="4452359" cy="1034041"/>
          </a:xfrm>
          <a:prstGeom prst="flowChartManualOper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  <a:latin typeface="Georgia"/>
                <a:cs typeface="Times New Roman"/>
              </a:rPr>
              <a:t>Розмова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3" name="Picture 3" descr="C:\Users\Лилия\Desktop\ШМВ місто\PIK_91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20" y="2004583"/>
            <a:ext cx="5043300" cy="406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02295" y="656948"/>
            <a:ext cx="5594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tx2"/>
                </a:solidFill>
              </a:rPr>
              <a:t>Щоб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спілкування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було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повноцінним</a:t>
            </a:r>
            <a:r>
              <a:rPr lang="ru-RU" sz="2800" b="1" dirty="0">
                <a:solidFill>
                  <a:schemeClr val="tx2"/>
                </a:solidFill>
              </a:rPr>
              <a:t>, </a:t>
            </a:r>
            <a:r>
              <a:rPr lang="ru-RU" sz="2800" b="1" dirty="0" err="1">
                <a:solidFill>
                  <a:schemeClr val="tx2"/>
                </a:solidFill>
              </a:rPr>
              <a:t>тобто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двостороннім</a:t>
            </a:r>
            <a:r>
              <a:rPr lang="ru-RU" sz="2800" b="1" dirty="0">
                <a:solidFill>
                  <a:schemeClr val="tx2"/>
                </a:solidFill>
              </a:rPr>
              <a:t>, а </a:t>
            </a:r>
            <a:r>
              <a:rPr lang="ru-RU" sz="2800" b="1" dirty="0" err="1">
                <a:solidFill>
                  <a:schemeClr val="tx2"/>
                </a:solidFill>
              </a:rPr>
              <a:t>діти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виявляли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відкритість</a:t>
            </a:r>
            <a:r>
              <a:rPr lang="ru-RU" sz="2800" b="1" dirty="0">
                <a:solidFill>
                  <a:schemeClr val="tx2"/>
                </a:solidFill>
              </a:rPr>
              <a:t> і </a:t>
            </a:r>
            <a:r>
              <a:rPr lang="ru-RU" sz="2800" b="1" dirty="0" err="1">
                <a:solidFill>
                  <a:schemeClr val="tx2"/>
                </a:solidFill>
              </a:rPr>
              <a:t>довіру</a:t>
            </a:r>
            <a:r>
              <a:rPr lang="ru-RU" sz="2800" b="1" dirty="0">
                <a:solidFill>
                  <a:schemeClr val="tx2"/>
                </a:solidFill>
              </a:rPr>
              <a:t>, </a:t>
            </a:r>
            <a:r>
              <a:rPr lang="ru-RU" sz="2800" b="1" dirty="0" err="1">
                <a:solidFill>
                  <a:schemeClr val="tx2"/>
                </a:solidFill>
              </a:rPr>
              <a:t>дорослі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мають</a:t>
            </a:r>
            <a:r>
              <a:rPr lang="ru-RU" sz="2800" b="1" dirty="0">
                <a:solidFill>
                  <a:schemeClr val="tx2"/>
                </a:solidFill>
              </a:rPr>
              <a:t> не просто </a:t>
            </a:r>
            <a:r>
              <a:rPr lang="ru-RU" sz="2800" b="1" dirty="0" err="1">
                <a:solidFill>
                  <a:schemeClr val="tx2"/>
                </a:solidFill>
              </a:rPr>
              <a:t>слухати</a:t>
            </a:r>
            <a:r>
              <a:rPr lang="ru-RU" sz="2800" b="1" dirty="0">
                <a:solidFill>
                  <a:schemeClr val="tx2"/>
                </a:solidFill>
              </a:rPr>
              <a:t>, а </a:t>
            </a:r>
            <a:r>
              <a:rPr lang="ru-RU" sz="2800" b="1" dirty="0" err="1">
                <a:solidFill>
                  <a:schemeClr val="tx2"/>
                </a:solidFill>
              </a:rPr>
              <a:t>чути</a:t>
            </a:r>
            <a:r>
              <a:rPr lang="ru-RU" sz="2800" b="1" dirty="0">
                <a:solidFill>
                  <a:schemeClr val="tx2"/>
                </a:solidFill>
              </a:rPr>
              <a:t> й </a:t>
            </a:r>
            <a:r>
              <a:rPr lang="ru-RU" sz="2800" b="1" dirty="0" err="1">
                <a:solidFill>
                  <a:schemeClr val="tx2"/>
                </a:solidFill>
              </a:rPr>
              <a:t>розуміти</a:t>
            </a:r>
            <a:r>
              <a:rPr lang="ru-RU" sz="2800" b="1" dirty="0">
                <a:solidFill>
                  <a:schemeClr val="tx2"/>
                </a:solidFill>
              </a:rPr>
              <a:t> кожного з них.</a:t>
            </a:r>
          </a:p>
        </p:txBody>
      </p:sp>
    </p:spTree>
    <p:extLst>
      <p:ext uri="{BB962C8B-B14F-4D97-AF65-F5344CB8AC3E}">
        <p14:creationId xmlns:p14="http://schemas.microsoft.com/office/powerpoint/2010/main" val="556435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ручное управление 1"/>
          <p:cNvSpPr/>
          <p:nvPr/>
        </p:nvSpPr>
        <p:spPr>
          <a:xfrm>
            <a:off x="769122" y="384561"/>
            <a:ext cx="4452359" cy="1034041"/>
          </a:xfrm>
          <a:prstGeom prst="flowChartManualOper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  <a:latin typeface="Georgia"/>
                <a:cs typeface="Times New Roman"/>
              </a:rPr>
              <a:t>Бесіда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708" y="1840496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err="1">
                <a:solidFill>
                  <a:srgbClr val="5C6036"/>
                </a:solidFill>
              </a:rPr>
              <a:t>Бесіда</a:t>
            </a:r>
            <a:r>
              <a:rPr lang="ru-RU" sz="2800" b="1" dirty="0">
                <a:solidFill>
                  <a:srgbClr val="5C6036"/>
                </a:solidFill>
              </a:rPr>
              <a:t> — </a:t>
            </a:r>
            <a:r>
              <a:rPr lang="ru-RU" sz="2800" b="1" dirty="0" err="1">
                <a:solidFill>
                  <a:srgbClr val="5C6036"/>
                </a:solidFill>
              </a:rPr>
              <a:t>це</a:t>
            </a:r>
            <a:r>
              <a:rPr lang="ru-RU" sz="2800" b="1" dirty="0">
                <a:solidFill>
                  <a:srgbClr val="5C6036"/>
                </a:solidFill>
              </a:rPr>
              <a:t> </a:t>
            </a:r>
            <a:r>
              <a:rPr lang="ru-RU" sz="2800" b="1" dirty="0" err="1">
                <a:solidFill>
                  <a:srgbClr val="5C6036"/>
                </a:solidFill>
              </a:rPr>
              <a:t>завчасно</a:t>
            </a:r>
            <a:r>
              <a:rPr lang="ru-RU" sz="2800" b="1" dirty="0">
                <a:solidFill>
                  <a:srgbClr val="5C6036"/>
                </a:solidFill>
              </a:rPr>
              <a:t> </a:t>
            </a:r>
            <a:r>
              <a:rPr lang="ru-RU" sz="2800" b="1" dirty="0" err="1">
                <a:solidFill>
                  <a:srgbClr val="5C6036"/>
                </a:solidFill>
              </a:rPr>
              <a:t>підготовлена</a:t>
            </a:r>
            <a:r>
              <a:rPr lang="ru-RU" sz="2800" b="1" dirty="0">
                <a:solidFill>
                  <a:srgbClr val="5C6036"/>
                </a:solidFill>
              </a:rPr>
              <a:t>, </a:t>
            </a:r>
            <a:r>
              <a:rPr lang="ru-RU" sz="2800" b="1" dirty="0" err="1">
                <a:solidFill>
                  <a:srgbClr val="5C6036"/>
                </a:solidFill>
              </a:rPr>
              <a:t>цілеспрямована</a:t>
            </a:r>
            <a:r>
              <a:rPr lang="ru-RU" sz="2800" b="1" dirty="0">
                <a:solidFill>
                  <a:srgbClr val="5C6036"/>
                </a:solidFill>
              </a:rPr>
              <a:t> й </a:t>
            </a:r>
            <a:r>
              <a:rPr lang="ru-RU" sz="2800" b="1" dirty="0" err="1">
                <a:solidFill>
                  <a:srgbClr val="5C6036"/>
                </a:solidFill>
              </a:rPr>
              <a:t>чітко</a:t>
            </a:r>
            <a:r>
              <a:rPr lang="ru-RU" sz="2800" b="1" dirty="0">
                <a:solidFill>
                  <a:srgbClr val="5C6036"/>
                </a:solidFill>
              </a:rPr>
              <a:t> продумана </a:t>
            </a:r>
            <a:r>
              <a:rPr lang="ru-RU" sz="2800" b="1" dirty="0" err="1">
                <a:solidFill>
                  <a:srgbClr val="5C6036"/>
                </a:solidFill>
              </a:rPr>
              <a:t>розмова</a:t>
            </a:r>
            <a:r>
              <a:rPr lang="ru-RU" sz="2800" b="1" dirty="0">
                <a:solidFill>
                  <a:srgbClr val="5C6036"/>
                </a:solidFill>
              </a:rPr>
              <a:t> на </a:t>
            </a:r>
            <a:r>
              <a:rPr lang="ru-RU" sz="2800" b="1" dirty="0" err="1">
                <a:solidFill>
                  <a:srgbClr val="5C6036"/>
                </a:solidFill>
              </a:rPr>
              <a:t>певну</a:t>
            </a:r>
            <a:r>
              <a:rPr lang="ru-RU" sz="2800" b="1" dirty="0">
                <a:solidFill>
                  <a:srgbClr val="5C6036"/>
                </a:solidFill>
              </a:rPr>
              <a:t> тему.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21481" y="4483223"/>
            <a:ext cx="6622990" cy="16866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Повноцінна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бесіда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передбачає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що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 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дорослий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сприймає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дітей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як 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активних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співрозмовників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, думка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яких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має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значення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pic>
        <p:nvPicPr>
          <p:cNvPr id="6146" name="Picture 2" descr="C:\Users\Лилия\Desktop\ШМВ місто\изображение_viber_2021-06-17_14-25-34-7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573" y="467095"/>
            <a:ext cx="3623984" cy="348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Лилия\Desktop\ШМВ місто\изображение_viber_2021-06-17_14-25-50-0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92" y="3953519"/>
            <a:ext cx="3114352" cy="2874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850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ручное управление 1"/>
          <p:cNvSpPr/>
          <p:nvPr/>
        </p:nvSpPr>
        <p:spPr>
          <a:xfrm>
            <a:off x="769122" y="384561"/>
            <a:ext cx="4452359" cy="1034041"/>
          </a:xfrm>
          <a:prstGeom prst="flowChartManualOper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  <a:latin typeface="Georgia"/>
                <a:cs typeface="Times New Roman"/>
              </a:rPr>
              <a:t>Бесіда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6058968" y="290558"/>
            <a:ext cx="5563312" cy="1461330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Бесіда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може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бути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структурним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елементом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будь-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якого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заняття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. За 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її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допомогою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вихователь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4" name="Блок-схема: ссылка на другую страницу 3"/>
          <p:cNvSpPr/>
          <p:nvPr/>
        </p:nvSpPr>
        <p:spPr>
          <a:xfrm>
            <a:off x="5759866" y="2102266"/>
            <a:ext cx="2965391" cy="1290416"/>
          </a:xfrm>
          <a:prstGeom prst="flowChartOffpage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525"/>
              </a:spcAft>
              <a:buSzPts val="1000"/>
              <a:tabLst>
                <a:tab pos="457200" algn="l"/>
              </a:tabLst>
            </a:pPr>
            <a:r>
              <a:rPr lang="ru-RU" sz="2000" dirty="0" err="1">
                <a:solidFill>
                  <a:schemeClr val="tx2"/>
                </a:solidFill>
                <a:latin typeface="+mj-lt"/>
                <a:ea typeface="Times New Roman"/>
                <a:cs typeface="Times New Roman"/>
              </a:rPr>
              <a:t>доповнює</a:t>
            </a:r>
            <a:r>
              <a:rPr lang="ru-RU" sz="2000" dirty="0">
                <a:solidFill>
                  <a:schemeClr val="tx2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j-lt"/>
                <a:ea typeface="Times New Roman"/>
                <a:cs typeface="Times New Roman"/>
              </a:rPr>
              <a:t>спостереження</a:t>
            </a:r>
            <a:r>
              <a:rPr lang="ru-RU" sz="2000" dirty="0">
                <a:solidFill>
                  <a:schemeClr val="tx2"/>
                </a:solidFill>
                <a:latin typeface="+mj-lt"/>
                <a:ea typeface="Times New Roman"/>
                <a:cs typeface="Times New Roman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+mj-lt"/>
                <a:ea typeface="Times New Roman"/>
                <a:cs typeface="Times New Roman"/>
              </a:rPr>
              <a:t>сприймання</a:t>
            </a:r>
            <a:r>
              <a:rPr lang="ru-RU" sz="2000" dirty="0">
                <a:solidFill>
                  <a:schemeClr val="tx2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j-lt"/>
                <a:ea typeface="Times New Roman"/>
                <a:cs typeface="Times New Roman"/>
              </a:rPr>
              <a:t>тощо</a:t>
            </a:r>
            <a:r>
              <a:rPr lang="ru-RU" sz="2000" dirty="0">
                <a:solidFill>
                  <a:schemeClr val="tx2"/>
                </a:solidFill>
                <a:latin typeface="+mj-lt"/>
                <a:ea typeface="Times New Roman"/>
                <a:cs typeface="Times New Roman"/>
              </a:rPr>
              <a:t>;</a:t>
            </a:r>
            <a:endParaRPr lang="ru-RU" sz="2000" dirty="0">
              <a:solidFill>
                <a:schemeClr val="tx2"/>
              </a:solidFill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5" name="Блок-схема: ссылка на другую страницу 4"/>
          <p:cNvSpPr/>
          <p:nvPr/>
        </p:nvSpPr>
        <p:spPr>
          <a:xfrm>
            <a:off x="8532974" y="3247403"/>
            <a:ext cx="2965391" cy="1155108"/>
          </a:xfrm>
          <a:prstGeom prst="flowChartOffpageConnec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пояснює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особливості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чи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послідовність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дій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</p:txBody>
      </p:sp>
      <p:sp>
        <p:nvSpPr>
          <p:cNvPr id="6" name="Блок-схема: ссылка на другую страницу 5"/>
          <p:cNvSpPr/>
          <p:nvPr/>
        </p:nvSpPr>
        <p:spPr>
          <a:xfrm>
            <a:off x="8819260" y="5077985"/>
            <a:ext cx="2965391" cy="1367203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узагальнює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підсумовує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результати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спільних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дій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тощо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Блок-схема: ссылка на другую страницу 6"/>
          <p:cNvSpPr/>
          <p:nvPr/>
        </p:nvSpPr>
        <p:spPr>
          <a:xfrm>
            <a:off x="5513033" y="4402511"/>
            <a:ext cx="3113945" cy="1350946"/>
          </a:xfrm>
          <a:prstGeom prst="flowChartOffpage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tx2"/>
                </a:solidFill>
              </a:rPr>
              <a:t>готує</a:t>
            </a:r>
            <a:r>
              <a:rPr lang="ru-RU" sz="2000" b="1" dirty="0">
                <a:solidFill>
                  <a:schemeClr val="tx2"/>
                </a:solidFill>
              </a:rPr>
              <a:t>, </a:t>
            </a:r>
            <a:r>
              <a:rPr lang="ru-RU" sz="2000" b="1" dirty="0" err="1">
                <a:solidFill>
                  <a:schemeClr val="tx2"/>
                </a:solidFill>
              </a:rPr>
              <a:t>налаштовує</a:t>
            </a:r>
            <a:r>
              <a:rPr lang="ru-RU" sz="2000" b="1" dirty="0">
                <a:solidFill>
                  <a:schemeClr val="tx2"/>
                </a:solidFill>
              </a:rPr>
              <a:t>, </a:t>
            </a:r>
            <a:r>
              <a:rPr lang="ru-RU" sz="2000" b="1" dirty="0" err="1">
                <a:solidFill>
                  <a:schemeClr val="tx2"/>
                </a:solidFill>
              </a:rPr>
              <a:t>мотивує</a:t>
            </a:r>
            <a:r>
              <a:rPr lang="ru-RU" sz="2000" b="1" dirty="0">
                <a:solidFill>
                  <a:schemeClr val="tx2"/>
                </a:solidFill>
              </a:rPr>
              <a:t>, </a:t>
            </a:r>
            <a:r>
              <a:rPr lang="ru-RU" sz="2000" b="1" dirty="0" err="1">
                <a:solidFill>
                  <a:schemeClr val="tx2"/>
                </a:solidFill>
              </a:rPr>
              <a:t>націлює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дітей</a:t>
            </a:r>
            <a:r>
              <a:rPr lang="ru-RU" sz="2000" b="1" dirty="0">
                <a:solidFill>
                  <a:schemeClr val="tx2"/>
                </a:solidFill>
              </a:rPr>
              <a:t> на </a:t>
            </a:r>
            <a:r>
              <a:rPr lang="ru-RU" sz="2000" b="1" dirty="0" err="1">
                <a:solidFill>
                  <a:schemeClr val="tx2"/>
                </a:solidFill>
              </a:rPr>
              <a:t>різні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види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діяльності</a:t>
            </a:r>
            <a:r>
              <a:rPr lang="ru-RU" sz="2000" b="1" dirty="0" smtClean="0">
                <a:solidFill>
                  <a:schemeClr val="tx2"/>
                </a:solidFill>
              </a:rPr>
              <a:t>;</a:t>
            </a:r>
            <a:endParaRPr lang="ru-RU" sz="2000" b="1" dirty="0">
              <a:solidFill>
                <a:schemeClr val="tx2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0554056" y="1786071"/>
            <a:ext cx="179462" cy="1461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6640082" y="1751888"/>
            <a:ext cx="94004" cy="3161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7434841" y="3392681"/>
            <a:ext cx="111095" cy="12056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9528561" y="4291416"/>
            <a:ext cx="59820" cy="10518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451649" y="1786071"/>
            <a:ext cx="76912" cy="146133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26" name="Picture 2" descr="C:\Users\Лилия\Desktop\ШМВ місто\PIK_92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59" y="2151313"/>
            <a:ext cx="4568358" cy="298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395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ручное управление 2"/>
          <p:cNvSpPr/>
          <p:nvPr/>
        </p:nvSpPr>
        <p:spPr>
          <a:xfrm>
            <a:off x="358213" y="303375"/>
            <a:ext cx="5682953" cy="1034041"/>
          </a:xfrm>
          <a:prstGeom prst="flowChartManualOper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  <a:latin typeface="Georgia"/>
                <a:cs typeface="Times New Roman"/>
              </a:rPr>
              <a:t>Види бесід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58213" y="1760434"/>
            <a:ext cx="2999573" cy="139011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 smtClean="0"/>
          </a:p>
          <a:p>
            <a:pPr algn="ctr"/>
            <a:endParaRPr lang="ru-RU" i="1" dirty="0"/>
          </a:p>
          <a:p>
            <a:pPr algn="ctr"/>
            <a:endParaRPr lang="ru-RU" i="1" dirty="0" smtClean="0"/>
          </a:p>
          <a:p>
            <a:pPr algn="ctr"/>
            <a:endParaRPr lang="ru-RU" i="1" dirty="0"/>
          </a:p>
          <a:p>
            <a:pPr algn="ctr"/>
            <a:r>
              <a:rPr lang="ru-RU" b="1" i="1" dirty="0" err="1" smtClean="0"/>
              <a:t>Підсумкова</a:t>
            </a:r>
            <a:r>
              <a:rPr lang="ru-RU" dirty="0"/>
              <a:t> 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318189" y="3509473"/>
            <a:ext cx="3280162" cy="1613731"/>
          </a:xfrm>
          <a:prstGeom prst="downArrow">
            <a:avLst>
              <a:gd name="adj1" fmla="val 50000"/>
              <a:gd name="adj2" fmla="val 4909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 smtClean="0"/>
          </a:p>
          <a:p>
            <a:pPr algn="ctr"/>
            <a:endParaRPr lang="ru-RU" i="1" dirty="0"/>
          </a:p>
          <a:p>
            <a:pPr algn="ctr"/>
            <a:r>
              <a:rPr lang="ru-RU" b="1" i="1" dirty="0" err="1" smtClean="0"/>
              <a:t>Інформаційно-пізнавальна</a:t>
            </a:r>
            <a:r>
              <a:rPr lang="ru-RU" b="1" dirty="0"/>
              <a:t> 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3155536" y="2042445"/>
            <a:ext cx="2885630" cy="147557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 smtClean="0"/>
          </a:p>
          <a:p>
            <a:pPr algn="ctr"/>
            <a:endParaRPr lang="ru-RU" i="1" dirty="0"/>
          </a:p>
          <a:p>
            <a:pPr algn="ctr"/>
            <a:endParaRPr lang="ru-RU" i="1" dirty="0" smtClean="0"/>
          </a:p>
          <a:p>
            <a:pPr algn="ctr"/>
            <a:r>
              <a:rPr lang="ru-RU" b="1" i="1" dirty="0" smtClean="0"/>
              <a:t>Морально-</a:t>
            </a:r>
            <a:r>
              <a:rPr lang="ru-RU" b="1" i="1" dirty="0" err="1" smtClean="0"/>
              <a:t>етична</a:t>
            </a:r>
            <a:r>
              <a:rPr lang="ru-RU" b="1" dirty="0"/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9786" y="5279493"/>
            <a:ext cx="6096000" cy="14210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Georgia"/>
                <a:ea typeface="Times New Roman"/>
                <a:cs typeface="Times New Roman"/>
              </a:rPr>
              <a:t>Основний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Georgia"/>
                <a:ea typeface="Times New Roman"/>
                <a:cs typeface="Times New Roman"/>
              </a:rPr>
              <a:t>елемент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Georgia"/>
                <a:ea typeface="Times New Roman"/>
                <a:cs typeface="Times New Roman"/>
              </a:rPr>
              <a:t>бесіди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Georgia"/>
                <a:ea typeface="Times New Roman"/>
                <a:cs typeface="Times New Roman"/>
              </a:rPr>
              <a:t> —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Georgia"/>
                <a:ea typeface="Times New Roman"/>
                <a:cs typeface="Times New Roman"/>
              </a:rPr>
              <a:t>це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Georgia"/>
                <a:ea typeface="Times New Roman"/>
                <a:cs typeface="Times New Roman"/>
              </a:rPr>
              <a:t> 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Georgia"/>
                <a:ea typeface="Times New Roman"/>
                <a:cs typeface="Times New Roman"/>
              </a:rPr>
              <a:t>запитання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Georgia"/>
                <a:ea typeface="Times New Roman"/>
                <a:cs typeface="Times New Roman"/>
              </a:rPr>
              <a:t>.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Georgia"/>
                <a:ea typeface="Times New Roman"/>
                <a:cs typeface="Times New Roman"/>
              </a:rPr>
              <a:t>Прості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Georgia"/>
                <a:ea typeface="Times New Roman"/>
                <a:cs typeface="Times New Roman"/>
              </a:rPr>
              <a:t> та 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Georgia"/>
                <a:ea typeface="Times New Roman"/>
                <a:cs typeface="Times New Roman"/>
              </a:rPr>
              <a:t>репродуктивні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Georgia"/>
                <a:ea typeface="Times New Roman"/>
                <a:cs typeface="Times New Roman"/>
              </a:rPr>
              <a:t>запитання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Georgia"/>
                <a:ea typeface="Times New Roman"/>
                <a:cs typeface="Times New Roman"/>
              </a:rPr>
              <a:t>спонукають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Georgia"/>
                <a:ea typeface="Times New Roman"/>
                <a:cs typeface="Times New Roman"/>
              </a:rPr>
              <a:t>дитину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Georgia"/>
                <a:ea typeface="Times New Roman"/>
                <a:cs typeface="Times New Roman"/>
              </a:rPr>
              <a:t>відтворювати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Georgia"/>
                <a:ea typeface="Times New Roman"/>
                <a:cs typeface="Times New Roman"/>
              </a:rPr>
              <a:t>відоме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Georgia"/>
                <a:ea typeface="Times New Roman"/>
                <a:cs typeface="Times New Roman"/>
              </a:rPr>
              <a:t> й 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Georgia"/>
                <a:ea typeface="Times New Roman"/>
                <a:cs typeface="Times New Roman"/>
              </a:rPr>
              <a:t>очевидне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Georgia"/>
                <a:ea typeface="Times New Roman"/>
                <a:cs typeface="Times New Roman"/>
              </a:rPr>
              <a:t>. 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1" name="Picture 3" descr="C:\Users\Лилия\Desktop\ШМВ місто\изображение_viber_2021-06-17_14-25-04-4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03" y="303375"/>
            <a:ext cx="3505200" cy="633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262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ручное управление 1"/>
          <p:cNvSpPr/>
          <p:nvPr/>
        </p:nvSpPr>
        <p:spPr>
          <a:xfrm>
            <a:off x="769122" y="384561"/>
            <a:ext cx="5084747" cy="1034041"/>
          </a:xfrm>
          <a:prstGeom prst="flowChartManualOper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  <a:latin typeface="Georgia"/>
                <a:cs typeface="Times New Roman"/>
              </a:rPr>
              <a:t>Структура бесіди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19387" y="5123203"/>
            <a:ext cx="6096000" cy="14210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У 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роботі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 з 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дітьми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 старшого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дошкільного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віку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використовуйте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бесіду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 як 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Georgia"/>
              <a:ea typeface="Times New Roman"/>
              <a:cs typeface="Times New Roman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окрему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форму 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освітньої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діяльності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. 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484972" y="3264496"/>
            <a:ext cx="2338127" cy="94352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err="1"/>
              <a:t>налаштувати</a:t>
            </a:r>
            <a:r>
              <a:rPr lang="ru-RU" sz="2000" b="1" i="1" dirty="0"/>
              <a:t> на </a:t>
            </a:r>
            <a:r>
              <a:rPr lang="ru-RU" sz="2000" b="1" i="1" dirty="0" err="1"/>
              <a:t>обговорення</a:t>
            </a:r>
            <a:r>
              <a:rPr lang="ru-RU" sz="2000" b="1" i="1" dirty="0"/>
              <a:t> теми</a:t>
            </a: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1454920" y="5723366"/>
            <a:ext cx="2288138" cy="716423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err="1"/>
              <a:t>узагальнити</a:t>
            </a:r>
            <a:r>
              <a:rPr lang="ru-RU" sz="2000" b="1" i="1" dirty="0"/>
              <a:t>, </a:t>
            </a:r>
            <a:r>
              <a:rPr lang="ru-RU" sz="2000" b="1" i="1" dirty="0" err="1"/>
              <a:t>підбити</a:t>
            </a:r>
            <a:r>
              <a:rPr lang="ru-RU" sz="2000" b="1" i="1" dirty="0"/>
              <a:t> </a:t>
            </a:r>
            <a:r>
              <a:rPr lang="ru-RU" sz="2000" b="1" i="1" dirty="0" err="1"/>
              <a:t>підсумки</a:t>
            </a:r>
            <a:endParaRPr lang="ru-RU" sz="2000" b="1" i="1" dirty="0"/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3484546" y="3264496"/>
            <a:ext cx="2600060" cy="871668"/>
          </a:xfrm>
          <a:prstGeom prst="flowChartTermina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err="1" smtClean="0"/>
              <a:t>систематизувати</a:t>
            </a:r>
            <a:r>
              <a:rPr lang="ru-RU" sz="2000" b="1" i="1" dirty="0" smtClean="0"/>
              <a:t>, </a:t>
            </a:r>
            <a:r>
              <a:rPr lang="ru-RU" sz="2000" b="1" i="1" dirty="0" err="1"/>
              <a:t>збагатити</a:t>
            </a:r>
            <a:r>
              <a:rPr lang="ru-RU" sz="2000" b="1" i="1" dirty="0"/>
              <a:t>, </a:t>
            </a:r>
            <a:r>
              <a:rPr lang="ru-RU" sz="2000" b="1" i="1" dirty="0" err="1"/>
              <a:t>уточнити</a:t>
            </a:r>
            <a:r>
              <a:rPr lang="ru-RU" sz="2000" b="1" i="1" dirty="0"/>
              <a:t> </a:t>
            </a:r>
            <a:r>
              <a:rPr lang="ru-RU" sz="2000" b="1" i="1" dirty="0" err="1"/>
              <a:t>знання</a:t>
            </a:r>
            <a:r>
              <a:rPr lang="ru-RU" sz="2000" b="1" i="1" dirty="0"/>
              <a:t> </a:t>
            </a:r>
          </a:p>
        </p:txBody>
      </p:sp>
      <p:sp>
        <p:nvSpPr>
          <p:cNvPr id="7" name="Овальная выноска 6"/>
          <p:cNvSpPr/>
          <p:nvPr/>
        </p:nvSpPr>
        <p:spPr>
          <a:xfrm>
            <a:off x="974218" y="2025353"/>
            <a:ext cx="1700615" cy="106822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вступна</a:t>
            </a:r>
            <a:r>
              <a:rPr lang="ru-RU" sz="2000" dirty="0"/>
              <a:t> </a:t>
            </a:r>
          </a:p>
        </p:txBody>
      </p:sp>
      <p:sp>
        <p:nvSpPr>
          <p:cNvPr id="8" name="Овальная выноска 7"/>
          <p:cNvSpPr/>
          <p:nvPr/>
        </p:nvSpPr>
        <p:spPr>
          <a:xfrm>
            <a:off x="3962398" y="2025353"/>
            <a:ext cx="1754737" cy="1068224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основна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2260362" y="4379029"/>
            <a:ext cx="2029627" cy="1068224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заключна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050991" y="1418602"/>
            <a:ext cx="418742" cy="606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086455" y="1418602"/>
            <a:ext cx="0" cy="28628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962399" y="1418602"/>
            <a:ext cx="327590" cy="606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Лилия\Desktop\ШМВ місто\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182" y="311778"/>
            <a:ext cx="3948156" cy="4705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626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ручное управление 1"/>
          <p:cNvSpPr/>
          <p:nvPr/>
        </p:nvSpPr>
        <p:spPr>
          <a:xfrm>
            <a:off x="769122" y="384560"/>
            <a:ext cx="4452359" cy="1034041"/>
          </a:xfrm>
          <a:prstGeom prst="flowChartManualOper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accent6">
                    <a:lumMod val="50000"/>
                  </a:schemeClr>
                </a:solidFill>
                <a:latin typeface="Georgia"/>
                <a:cs typeface="Times New Roman"/>
              </a:rPr>
              <a:t>Полілог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8092" y="495272"/>
            <a:ext cx="63181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Суть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поняття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 «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полілог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»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стає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зрозумілішою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 у 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зіставленні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 з 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бесідою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,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адже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полілог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 є одним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із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 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її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 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різновидів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.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олілог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спрямований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на 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формування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вміння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формулювати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й 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висловлювати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власну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думку,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міркувати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доводити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обстоювати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свою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позицію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3286" y="6177518"/>
            <a:ext cx="6630085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олілог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 не 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може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бути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самостійним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 видом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заняття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1256232" y="1897932"/>
            <a:ext cx="3230310" cy="1246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проблемна</a:t>
            </a:r>
            <a:r>
              <a:rPr lang="ru-RU" sz="2400" b="1" dirty="0"/>
              <a:t> </a:t>
            </a:r>
            <a:r>
              <a:rPr lang="ru-RU" sz="2400" b="1" dirty="0" err="1"/>
              <a:t>бесіда</a:t>
            </a:r>
            <a:endParaRPr lang="ru-RU" sz="2400" b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622419" y="3242304"/>
            <a:ext cx="3230310" cy="124692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дискусія</a:t>
            </a:r>
            <a:endParaRPr lang="ru-RU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1516879" y="4547512"/>
            <a:ext cx="3230310" cy="124692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диспут</a:t>
            </a:r>
            <a:endParaRPr lang="ru-RU" b="1" dirty="0"/>
          </a:p>
        </p:txBody>
      </p:sp>
      <p:pic>
        <p:nvPicPr>
          <p:cNvPr id="4098" name="Picture 2" descr="C:\Users\Лилия\Desktop\фото\IMG_28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673" y="2564121"/>
            <a:ext cx="5979028" cy="3364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509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ручное управление 1"/>
          <p:cNvSpPr/>
          <p:nvPr/>
        </p:nvSpPr>
        <p:spPr>
          <a:xfrm>
            <a:off x="2059619" y="159799"/>
            <a:ext cx="4591167" cy="1258804"/>
          </a:xfrm>
          <a:prstGeom prst="flowChartManualOper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accent6">
                    <a:lumMod val="50000"/>
                  </a:schemeClr>
                </a:solidFill>
                <a:latin typeface="Georgia"/>
                <a:cs typeface="Times New Roman"/>
              </a:rPr>
              <a:t>Полілог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075" y="1828801"/>
            <a:ext cx="55889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Дотримуйтеся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під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час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полілогу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ключового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правила: «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Нічого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не говори сам, став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мудрі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запитання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дітям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». Давайте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дітям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змогу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подумати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та не 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поспішайте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заповнити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паузи».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0317" y="4712445"/>
            <a:ext cx="5574707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Порожні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» паузи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небезпечні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тим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зникає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ритмічність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розмови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, а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відповідно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—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інтерес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дітей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неї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Продуктивні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паузи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важливі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бо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навчають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дітей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розмірковувати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5122" name="Picture 2" descr="C:\Users\Лилия\Desktop\фото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19" y="1822063"/>
            <a:ext cx="5060273" cy="3795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311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958" y="2814391"/>
            <a:ext cx="74470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3600" b="1" i="1" dirty="0" err="1">
                <a:solidFill>
                  <a:schemeClr val="accent2">
                    <a:lumMod val="50000"/>
                  </a:schemeClr>
                </a:solidFill>
              </a:rPr>
              <a:t>Різновиди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2">
                    <a:lumMod val="50000"/>
                  </a:schemeClr>
                </a:solidFill>
              </a:rPr>
              <a:t>мовленнєвої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2">
                    <a:lumMod val="50000"/>
                  </a:schemeClr>
                </a:solidFill>
              </a:rPr>
              <a:t>комунікації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sz="3600" b="1" i="1" dirty="0" err="1" smtClean="0">
                <a:solidFill>
                  <a:schemeClr val="accent2">
                    <a:lumMod val="50000"/>
                  </a:schemeClr>
                </a:solidFill>
              </a:rPr>
              <a:t>дітьми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i="1" dirty="0" err="1" smtClean="0">
                <a:solidFill>
                  <a:schemeClr val="accent2">
                    <a:lumMod val="50000"/>
                  </a:schemeClr>
                </a:solidFill>
              </a:rPr>
              <a:t>дошкільного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i="1" dirty="0" err="1" smtClean="0">
                <a:solidFill>
                  <a:schemeClr val="accent2">
                    <a:lumMod val="50000"/>
                  </a:schemeClr>
                </a:solidFill>
              </a:rPr>
              <a:t>віку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3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uk-UA" sz="3600" b="1" i="1" dirty="0" smtClean="0">
                <a:solidFill>
                  <a:schemeClr val="accent2">
                    <a:lumMod val="50000"/>
                  </a:schemeClr>
                </a:solidFill>
              </a:rPr>
              <a:t>Робота в умовах воєнного стану»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718" y="5811140"/>
            <a:ext cx="91067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537BEB"/>
                </a:solidFill>
              </a:rPr>
              <a:t>       </a:t>
            </a:r>
            <a:r>
              <a:rPr lang="uk-UA" sz="2400" b="1" i="1" dirty="0" smtClean="0">
                <a:solidFill>
                  <a:srgbClr val="002060"/>
                </a:solidFill>
              </a:rPr>
              <a:t>Ніна </a:t>
            </a:r>
            <a:r>
              <a:rPr lang="uk-UA" sz="2400" b="1" i="1" dirty="0" err="1" smtClean="0">
                <a:solidFill>
                  <a:srgbClr val="002060"/>
                </a:solidFill>
              </a:rPr>
              <a:t>Сокиринська</a:t>
            </a:r>
            <a:r>
              <a:rPr lang="uk-UA" sz="2400" b="1" i="1" dirty="0" smtClean="0">
                <a:solidFill>
                  <a:srgbClr val="002060"/>
                </a:solidFill>
              </a:rPr>
              <a:t>, консультант КУ «ЦПРПП ВМР»</a:t>
            </a:r>
          </a:p>
          <a:p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</a:rPr>
              <a:t>              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958" y="1247555"/>
            <a:ext cx="8039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334742"/>
                </a:solidFill>
              </a:rPr>
              <a:t>Заняття міської школи молодого майстра</a:t>
            </a:r>
          </a:p>
          <a:p>
            <a:pPr algn="ctr"/>
            <a:r>
              <a:rPr lang="uk-UA" sz="2800" b="1" i="1" dirty="0" smtClean="0">
                <a:solidFill>
                  <a:srgbClr val="334742"/>
                </a:solidFill>
              </a:rPr>
              <a:t>(вихователі </a:t>
            </a:r>
            <a:r>
              <a:rPr lang="uk-UA" sz="2800" b="1" i="1" dirty="0" smtClean="0">
                <a:solidFill>
                  <a:srgbClr val="334742"/>
                </a:solidFill>
              </a:rPr>
              <a:t>ЗДО, </a:t>
            </a:r>
            <a:r>
              <a:rPr lang="uk-UA" sz="2800" b="1" i="1" dirty="0" smtClean="0">
                <a:solidFill>
                  <a:srgbClr val="334742"/>
                </a:solidFill>
              </a:rPr>
              <a:t>3-й рік роботи)</a:t>
            </a:r>
          </a:p>
        </p:txBody>
      </p:sp>
      <p:pic>
        <p:nvPicPr>
          <p:cNvPr id="2050" name="Picture 2" descr="C:\Users\Лилия\Desktop\ШМВ місто\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753" y="2201662"/>
            <a:ext cx="3387439" cy="3827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549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ручное управление 1"/>
          <p:cNvSpPr/>
          <p:nvPr/>
        </p:nvSpPr>
        <p:spPr>
          <a:xfrm>
            <a:off x="2015232" y="150921"/>
            <a:ext cx="4873840" cy="1109708"/>
          </a:xfrm>
          <a:prstGeom prst="flowChartManualOper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accent6">
                    <a:lumMod val="50000"/>
                  </a:schemeClr>
                </a:solidFill>
                <a:latin typeface="Georgia"/>
                <a:cs typeface="Times New Roman"/>
              </a:rPr>
              <a:t>Полілог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44861" y="1766656"/>
            <a:ext cx="707550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Діти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виявляють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живий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інтерес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полілогу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коли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відчувають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дорослому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й самому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цікаво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отримувати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відповіді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на 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проблемні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запитання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sz="2800" b="1" dirty="0" err="1" smtClean="0">
                <a:solidFill>
                  <a:srgbClr val="5C6036"/>
                </a:solidFill>
              </a:rPr>
              <a:t>Щоб</a:t>
            </a:r>
            <a:r>
              <a:rPr lang="ru-RU" sz="2800" b="1" dirty="0" smtClean="0">
                <a:solidFill>
                  <a:srgbClr val="5C6036"/>
                </a:solidFill>
              </a:rPr>
              <a:t> </a:t>
            </a:r>
            <a:r>
              <a:rPr lang="ru-RU" sz="2800" b="1" dirty="0" err="1">
                <a:solidFill>
                  <a:srgbClr val="5C6036"/>
                </a:solidFill>
              </a:rPr>
              <a:t>полілог</a:t>
            </a:r>
            <a:r>
              <a:rPr lang="ru-RU" sz="2800" b="1" dirty="0">
                <a:solidFill>
                  <a:srgbClr val="5C6036"/>
                </a:solidFill>
              </a:rPr>
              <a:t> не </a:t>
            </a:r>
            <a:r>
              <a:rPr lang="ru-RU" sz="2800" b="1" dirty="0" err="1">
                <a:solidFill>
                  <a:srgbClr val="5C6036"/>
                </a:solidFill>
              </a:rPr>
              <a:t>перетворився</a:t>
            </a:r>
            <a:r>
              <a:rPr lang="ru-RU" sz="2800" b="1" dirty="0">
                <a:solidFill>
                  <a:srgbClr val="5C6036"/>
                </a:solidFill>
              </a:rPr>
              <a:t> на монолог, </a:t>
            </a:r>
            <a:r>
              <a:rPr lang="ru-RU" sz="2800" b="1" i="1" dirty="0" err="1" smtClean="0">
                <a:solidFill>
                  <a:srgbClr val="5C6036"/>
                </a:solidFill>
              </a:rPr>
              <a:t>підготуйтеся</a:t>
            </a:r>
            <a:r>
              <a:rPr lang="ru-RU" sz="2800" b="1" i="1" dirty="0" smtClean="0">
                <a:solidFill>
                  <a:srgbClr val="5C6036"/>
                </a:solidFill>
              </a:rPr>
              <a:t> </a:t>
            </a:r>
            <a:r>
              <a:rPr lang="ru-RU" sz="2800" b="1" i="1" dirty="0">
                <a:solidFill>
                  <a:srgbClr val="5C6036"/>
                </a:solidFill>
              </a:rPr>
              <a:t>до </a:t>
            </a:r>
            <a:r>
              <a:rPr lang="ru-RU" sz="2800" b="1" i="1" dirty="0" err="1">
                <a:solidFill>
                  <a:srgbClr val="5C6036"/>
                </a:solidFill>
              </a:rPr>
              <a:t>обговорення</a:t>
            </a:r>
            <a:r>
              <a:rPr lang="ru-RU" sz="2800" b="1" i="1" dirty="0">
                <a:solidFill>
                  <a:srgbClr val="5C6036"/>
                </a:solidFill>
              </a:rPr>
              <a:t>, </a:t>
            </a:r>
            <a:endParaRPr lang="ru-RU" sz="2800" b="1" i="1" dirty="0" smtClean="0">
              <a:solidFill>
                <a:srgbClr val="5C6036"/>
              </a:solidFill>
            </a:endParaRPr>
          </a:p>
          <a:p>
            <a:pPr algn="just"/>
            <a:r>
              <a:rPr lang="ru-RU" sz="2800" b="1" i="1" dirty="0" err="1" smtClean="0">
                <a:solidFill>
                  <a:srgbClr val="5C6036"/>
                </a:solidFill>
              </a:rPr>
              <a:t>уникайте</a:t>
            </a:r>
            <a:r>
              <a:rPr lang="ru-RU" sz="2800" b="1" i="1" dirty="0" smtClean="0">
                <a:solidFill>
                  <a:srgbClr val="5C6036"/>
                </a:solidFill>
              </a:rPr>
              <a:t> </a:t>
            </a:r>
            <a:r>
              <a:rPr lang="ru-RU" sz="2800" b="1" i="1" dirty="0">
                <a:solidFill>
                  <a:srgbClr val="5C6036"/>
                </a:solidFill>
              </a:rPr>
              <a:t>директивного тону, </a:t>
            </a:r>
            <a:endParaRPr lang="ru-RU" sz="2800" b="1" i="1" dirty="0" smtClean="0">
              <a:solidFill>
                <a:srgbClr val="5C6036"/>
              </a:solidFill>
            </a:endParaRPr>
          </a:p>
          <a:p>
            <a:pPr algn="just"/>
            <a:r>
              <a:rPr lang="ru-RU" sz="2800" b="1" i="1" dirty="0" err="1" smtClean="0">
                <a:solidFill>
                  <a:srgbClr val="5C6036"/>
                </a:solidFill>
              </a:rPr>
              <a:t>навчіться</a:t>
            </a:r>
            <a:r>
              <a:rPr lang="ru-RU" sz="2800" b="1" i="1" dirty="0" smtClean="0">
                <a:solidFill>
                  <a:srgbClr val="5C6036"/>
                </a:solidFill>
              </a:rPr>
              <a:t> </a:t>
            </a:r>
            <a:r>
              <a:rPr lang="ru-RU" sz="2800" b="1" i="1" dirty="0" err="1">
                <a:solidFill>
                  <a:srgbClr val="5C6036"/>
                </a:solidFill>
              </a:rPr>
              <a:t>слухати</a:t>
            </a:r>
            <a:r>
              <a:rPr lang="ru-RU" sz="2800" b="1" i="1" dirty="0">
                <a:solidFill>
                  <a:srgbClr val="5C6036"/>
                </a:solidFill>
              </a:rPr>
              <a:t> </a:t>
            </a:r>
            <a:r>
              <a:rPr lang="ru-RU" sz="2800" b="1" i="1" dirty="0" err="1">
                <a:solidFill>
                  <a:srgbClr val="5C6036"/>
                </a:solidFill>
              </a:rPr>
              <a:t>дітей</a:t>
            </a:r>
            <a:r>
              <a:rPr lang="ru-RU" sz="2800" b="1" i="1" dirty="0">
                <a:solidFill>
                  <a:srgbClr val="5C6036"/>
                </a:solidFill>
              </a:rPr>
              <a:t> та </a:t>
            </a:r>
            <a:r>
              <a:rPr lang="ru-RU" sz="2800" b="1" i="1" dirty="0" err="1">
                <a:solidFill>
                  <a:srgbClr val="5C6036"/>
                </a:solidFill>
              </a:rPr>
              <a:t>швидко</a:t>
            </a:r>
            <a:r>
              <a:rPr lang="ru-RU" sz="2800" b="1" i="1" dirty="0">
                <a:solidFill>
                  <a:srgbClr val="5C6036"/>
                </a:solidFill>
              </a:rPr>
              <a:t> </a:t>
            </a:r>
            <a:r>
              <a:rPr lang="ru-RU" sz="2800" b="1" i="1" dirty="0" err="1">
                <a:solidFill>
                  <a:srgbClr val="5C6036"/>
                </a:solidFill>
              </a:rPr>
              <a:t>реагувати</a:t>
            </a:r>
            <a:r>
              <a:rPr lang="ru-RU" sz="2800" b="1" i="1" dirty="0">
                <a:solidFill>
                  <a:srgbClr val="5C6036"/>
                </a:solidFill>
              </a:rPr>
              <a:t> на </a:t>
            </a:r>
            <a:r>
              <a:rPr lang="ru-RU" sz="2800" b="1" i="1" dirty="0" err="1">
                <a:solidFill>
                  <a:srgbClr val="5C6036"/>
                </a:solidFill>
              </a:rPr>
              <a:t>висловлювання</a:t>
            </a:r>
            <a:r>
              <a:rPr lang="ru-RU" sz="2800" b="1" i="1" dirty="0">
                <a:solidFill>
                  <a:srgbClr val="5C6036"/>
                </a:solidFill>
              </a:rPr>
              <a:t>.</a:t>
            </a:r>
          </a:p>
        </p:txBody>
      </p:sp>
      <p:pic>
        <p:nvPicPr>
          <p:cNvPr id="6146" name="Picture 2" descr="C:\Users\Лилия\Desktop\фото\IMG_28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0" t="2211" r="11521" b="-1"/>
          <a:stretch/>
        </p:blipFill>
        <p:spPr bwMode="auto">
          <a:xfrm>
            <a:off x="399495" y="2287720"/>
            <a:ext cx="4545367" cy="3566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435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2558" y="1981035"/>
            <a:ext cx="67026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 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Для  </a:t>
            </a:r>
            <a:r>
              <a:rPr lang="ru-RU" sz="2400" b="1" i="1" u="sng" dirty="0" err="1">
                <a:solidFill>
                  <a:srgbClr val="5C6036"/>
                </a:solidFill>
                <a:latin typeface="+mj-lt"/>
                <a:ea typeface="Times New Roman"/>
                <a:cs typeface="Times New Roman"/>
              </a:rPr>
              <a:t>ефективної</a:t>
            </a:r>
            <a:r>
              <a:rPr lang="ru-RU" sz="2400" b="1" i="1" u="sng" dirty="0">
                <a:solidFill>
                  <a:srgbClr val="5C6036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400" b="1" i="1" u="sng" dirty="0" err="1">
                <a:solidFill>
                  <a:srgbClr val="5C6036"/>
                </a:solidFill>
                <a:latin typeface="+mj-lt"/>
                <a:ea typeface="Times New Roman"/>
                <a:cs typeface="Times New Roman"/>
              </a:rPr>
              <a:t>мовленнєвої</a:t>
            </a:r>
            <a:r>
              <a:rPr lang="ru-RU" sz="2400" b="1" i="1" u="sng" dirty="0">
                <a:solidFill>
                  <a:srgbClr val="5C6036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400" b="1" i="1" u="sng" dirty="0" err="1">
                <a:solidFill>
                  <a:srgbClr val="5C6036"/>
                </a:solidFill>
                <a:latin typeface="+mj-lt"/>
                <a:ea typeface="Times New Roman"/>
                <a:cs typeface="Times New Roman"/>
              </a:rPr>
              <a:t>взаємодії</a:t>
            </a:r>
            <a:r>
              <a:rPr lang="ru-RU" sz="2400" b="1" i="1" u="sng" dirty="0">
                <a:solidFill>
                  <a:srgbClr val="5C6036"/>
                </a:solidFill>
                <a:latin typeface="+mj-lt"/>
                <a:ea typeface="Times New Roman"/>
                <a:cs typeface="Times New Roman"/>
              </a:rPr>
              <a:t> з </a:t>
            </a:r>
            <a:r>
              <a:rPr lang="ru-RU" sz="2400" b="1" i="1" u="sng" dirty="0" err="1">
                <a:solidFill>
                  <a:srgbClr val="5C6036"/>
                </a:solidFill>
                <a:latin typeface="+mj-lt"/>
                <a:ea typeface="Times New Roman"/>
                <a:cs typeface="Times New Roman"/>
              </a:rPr>
              <a:t>дошкільниками</a:t>
            </a:r>
            <a:r>
              <a:rPr lang="ru-RU" sz="2400" b="1" i="1" u="sng" dirty="0">
                <a:solidFill>
                  <a:srgbClr val="5C6036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не 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достатньо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 добре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відомих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методів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 і 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прийомів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. </a:t>
            </a: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Важливішим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є 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щире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400" b="1" i="1" u="sng" dirty="0" err="1">
                <a:solidFill>
                  <a:srgbClr val="5C6036"/>
                </a:solidFill>
                <a:latin typeface="+mj-lt"/>
                <a:ea typeface="Times New Roman"/>
                <a:cs typeface="Times New Roman"/>
              </a:rPr>
              <a:t>бажання</a:t>
            </a:r>
            <a:r>
              <a:rPr lang="ru-RU" sz="2400" b="1" i="1" u="sng" dirty="0">
                <a:solidFill>
                  <a:srgbClr val="5C6036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400" b="1" i="1" u="sng" dirty="0" err="1">
                <a:solidFill>
                  <a:srgbClr val="5C6036"/>
                </a:solidFill>
                <a:latin typeface="+mj-lt"/>
                <a:ea typeface="Times New Roman"/>
                <a:cs typeface="Times New Roman"/>
              </a:rPr>
              <a:t>дорослого</a:t>
            </a:r>
            <a:r>
              <a:rPr lang="ru-RU" sz="2400" b="1" i="1" u="sng" dirty="0">
                <a:solidFill>
                  <a:srgbClr val="5C6036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400" b="1" i="1" u="sng" dirty="0" err="1">
                <a:solidFill>
                  <a:srgbClr val="5C6036"/>
                </a:solidFill>
                <a:latin typeface="+mj-lt"/>
                <a:ea typeface="Times New Roman"/>
                <a:cs typeface="Times New Roman"/>
              </a:rPr>
              <a:t>почути</a:t>
            </a:r>
            <a:r>
              <a:rPr lang="ru-RU" sz="2400" b="1" i="1" u="sng" dirty="0">
                <a:solidFill>
                  <a:srgbClr val="5C6036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400" b="1" i="1" u="sng" dirty="0" err="1">
                <a:solidFill>
                  <a:srgbClr val="5C6036"/>
                </a:solidFill>
                <a:latin typeface="+mj-lt"/>
                <a:ea typeface="Times New Roman"/>
                <a:cs typeface="Times New Roman"/>
              </a:rPr>
              <a:t>дитину</a:t>
            </a:r>
            <a:r>
              <a:rPr lang="ru-RU" sz="2400" b="1" i="1" u="sng" dirty="0">
                <a:solidFill>
                  <a:srgbClr val="5C6036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як 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носія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власної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 думки й 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певної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життєвої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позиції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,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зрозуміти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 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її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.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Блок-схема: ручное управление 2"/>
          <p:cNvSpPr/>
          <p:nvPr/>
        </p:nvSpPr>
        <p:spPr>
          <a:xfrm>
            <a:off x="769122" y="384561"/>
            <a:ext cx="6417891" cy="1034041"/>
          </a:xfrm>
          <a:prstGeom prst="flowChartManualOper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/>
                </a:solidFill>
              </a:rPr>
              <a:t>Мовленнєва взаємодія</a:t>
            </a:r>
            <a:endParaRPr lang="ru-RU" sz="2800" b="1" dirty="0">
              <a:solidFill>
                <a:schemeClr val="accent6"/>
              </a:solidFill>
            </a:endParaRPr>
          </a:p>
        </p:txBody>
      </p:sp>
      <p:pic>
        <p:nvPicPr>
          <p:cNvPr id="7170" name="Picture 2" descr="C:\Users\Лилия\Desktop\ШМВ місто\изображение_viber_2022-01-26_16-53-36-6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111" y="1222048"/>
            <a:ext cx="3858311" cy="4672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577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ручное управление 2"/>
          <p:cNvSpPr/>
          <p:nvPr/>
        </p:nvSpPr>
        <p:spPr>
          <a:xfrm>
            <a:off x="769122" y="384561"/>
            <a:ext cx="6417891" cy="1034041"/>
          </a:xfrm>
          <a:prstGeom prst="flowChartManualOper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/>
                </a:solidFill>
              </a:rPr>
              <a:t>Тестове запитання</a:t>
            </a:r>
            <a:endParaRPr lang="ru-RU" sz="2800" b="1" dirty="0">
              <a:solidFill>
                <a:schemeClr val="accent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1013" y="2348504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u="sng" dirty="0" err="1">
                <a:solidFill>
                  <a:srgbClr val="5C6036"/>
                </a:solidFill>
              </a:rPr>
              <a:t>Які</a:t>
            </a:r>
            <a:r>
              <a:rPr lang="ru-RU" sz="2400" b="1" u="sng" dirty="0">
                <a:solidFill>
                  <a:srgbClr val="5C6036"/>
                </a:solidFill>
              </a:rPr>
              <a:t> </a:t>
            </a:r>
            <a:r>
              <a:rPr lang="ru-RU" sz="2400" b="1" u="sng" dirty="0" err="1">
                <a:solidFill>
                  <a:srgbClr val="5C6036"/>
                </a:solidFill>
              </a:rPr>
              <a:t>запитання</a:t>
            </a:r>
            <a:r>
              <a:rPr lang="ru-RU" sz="2400" b="1" u="sng" dirty="0">
                <a:solidFill>
                  <a:srgbClr val="5C6036"/>
                </a:solidFill>
              </a:rPr>
              <a:t> </a:t>
            </a:r>
            <a:r>
              <a:rPr lang="ru-RU" sz="2400" b="1" u="sng" dirty="0" err="1">
                <a:solidFill>
                  <a:srgbClr val="5C6036"/>
                </a:solidFill>
              </a:rPr>
              <a:t>спонукають</a:t>
            </a:r>
            <a:r>
              <a:rPr lang="ru-RU" sz="2400" b="1" u="sng" dirty="0">
                <a:solidFill>
                  <a:srgbClr val="5C6036"/>
                </a:solidFill>
              </a:rPr>
              <a:t> </a:t>
            </a:r>
            <a:r>
              <a:rPr lang="ru-RU" sz="2400" b="1" u="sng" dirty="0" err="1">
                <a:solidFill>
                  <a:srgbClr val="5C6036"/>
                </a:solidFill>
              </a:rPr>
              <a:t>дитину</a:t>
            </a:r>
            <a:r>
              <a:rPr lang="ru-RU" sz="2400" b="1" u="sng" dirty="0">
                <a:solidFill>
                  <a:srgbClr val="5C6036"/>
                </a:solidFill>
              </a:rPr>
              <a:t> </a:t>
            </a:r>
            <a:r>
              <a:rPr lang="ru-RU" sz="2400" b="1" u="sng" dirty="0" err="1">
                <a:solidFill>
                  <a:srgbClr val="5C6036"/>
                </a:solidFill>
              </a:rPr>
              <a:t>відтворювати</a:t>
            </a:r>
            <a:r>
              <a:rPr lang="ru-RU" sz="2400" b="1" u="sng" dirty="0">
                <a:solidFill>
                  <a:srgbClr val="5C6036"/>
                </a:solidFill>
              </a:rPr>
              <a:t> </a:t>
            </a:r>
            <a:r>
              <a:rPr lang="ru-RU" sz="2400" b="1" u="sng" dirty="0" err="1">
                <a:solidFill>
                  <a:srgbClr val="5C6036"/>
                </a:solidFill>
              </a:rPr>
              <a:t>відоме</a:t>
            </a:r>
            <a:r>
              <a:rPr lang="ru-RU" sz="2400" b="1" u="sng" dirty="0">
                <a:solidFill>
                  <a:srgbClr val="5C6036"/>
                </a:solidFill>
              </a:rPr>
              <a:t> й </a:t>
            </a:r>
            <a:r>
              <a:rPr lang="ru-RU" sz="2400" b="1" u="sng" dirty="0" err="1">
                <a:solidFill>
                  <a:srgbClr val="5C6036"/>
                </a:solidFill>
              </a:rPr>
              <a:t>очевидне</a:t>
            </a:r>
            <a:r>
              <a:rPr lang="ru-RU" sz="2400" b="1" u="sng" dirty="0">
                <a:solidFill>
                  <a:srgbClr val="5C6036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5C6036"/>
                </a:solidFill>
              </a:rPr>
              <a:t>А) </a:t>
            </a:r>
            <a:r>
              <a:rPr lang="ru-RU" sz="2400" b="1" dirty="0" err="1">
                <a:solidFill>
                  <a:srgbClr val="5C6036"/>
                </a:solidFill>
              </a:rPr>
              <a:t>Репродуктивні</a:t>
            </a:r>
            <a:endParaRPr lang="ru-RU" sz="2400" b="1" dirty="0">
              <a:solidFill>
                <a:srgbClr val="5C6036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5C6036"/>
                </a:solidFill>
              </a:rPr>
              <a:t>Б) </a:t>
            </a:r>
            <a:r>
              <a:rPr lang="ru-RU" sz="2400" b="1" dirty="0" err="1">
                <a:solidFill>
                  <a:srgbClr val="5C6036"/>
                </a:solidFill>
              </a:rPr>
              <a:t>Проблемні</a:t>
            </a:r>
            <a:endParaRPr lang="ru-RU" sz="2400" b="1" dirty="0">
              <a:solidFill>
                <a:srgbClr val="5C6036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5C6036"/>
                </a:solidFill>
              </a:rPr>
              <a:t>В) </a:t>
            </a:r>
            <a:r>
              <a:rPr lang="ru-RU" sz="2400" b="1" dirty="0" err="1">
                <a:solidFill>
                  <a:srgbClr val="5C6036"/>
                </a:solidFill>
              </a:rPr>
              <a:t>Пошукові</a:t>
            </a:r>
            <a:endParaRPr lang="ru-RU" sz="2400" b="1" dirty="0">
              <a:solidFill>
                <a:srgbClr val="5C6036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152" y="844151"/>
            <a:ext cx="2979861" cy="4842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57999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ручное управление 2"/>
          <p:cNvSpPr/>
          <p:nvPr/>
        </p:nvSpPr>
        <p:spPr>
          <a:xfrm>
            <a:off x="769122" y="384561"/>
            <a:ext cx="6648628" cy="1034041"/>
          </a:xfrm>
          <a:prstGeom prst="flowChartManualOper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Правильна відповідь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1013" y="2348504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err="1">
                <a:solidFill>
                  <a:srgbClr val="5C6036"/>
                </a:solidFill>
              </a:rPr>
              <a:t>Які</a:t>
            </a:r>
            <a:r>
              <a:rPr lang="ru-RU" sz="2400" b="1" dirty="0">
                <a:solidFill>
                  <a:srgbClr val="5C6036"/>
                </a:solidFill>
              </a:rPr>
              <a:t> </a:t>
            </a:r>
            <a:r>
              <a:rPr lang="ru-RU" sz="2400" b="1" dirty="0" err="1">
                <a:solidFill>
                  <a:srgbClr val="5C6036"/>
                </a:solidFill>
              </a:rPr>
              <a:t>запитання</a:t>
            </a:r>
            <a:r>
              <a:rPr lang="ru-RU" sz="2400" b="1" dirty="0">
                <a:solidFill>
                  <a:srgbClr val="5C6036"/>
                </a:solidFill>
              </a:rPr>
              <a:t> </a:t>
            </a:r>
            <a:r>
              <a:rPr lang="ru-RU" sz="2400" b="1" dirty="0" err="1">
                <a:solidFill>
                  <a:srgbClr val="5C6036"/>
                </a:solidFill>
              </a:rPr>
              <a:t>спонукають</a:t>
            </a:r>
            <a:r>
              <a:rPr lang="ru-RU" sz="2400" b="1" dirty="0">
                <a:solidFill>
                  <a:srgbClr val="5C6036"/>
                </a:solidFill>
              </a:rPr>
              <a:t> </a:t>
            </a:r>
            <a:r>
              <a:rPr lang="ru-RU" sz="2400" b="1" dirty="0" err="1">
                <a:solidFill>
                  <a:srgbClr val="5C6036"/>
                </a:solidFill>
              </a:rPr>
              <a:t>дитину</a:t>
            </a:r>
            <a:r>
              <a:rPr lang="ru-RU" sz="2400" b="1" dirty="0">
                <a:solidFill>
                  <a:srgbClr val="5C6036"/>
                </a:solidFill>
              </a:rPr>
              <a:t> </a:t>
            </a:r>
            <a:r>
              <a:rPr lang="ru-RU" sz="2400" b="1" dirty="0" err="1">
                <a:solidFill>
                  <a:srgbClr val="5C6036"/>
                </a:solidFill>
              </a:rPr>
              <a:t>відтворювати</a:t>
            </a:r>
            <a:r>
              <a:rPr lang="ru-RU" sz="2400" b="1" dirty="0">
                <a:solidFill>
                  <a:srgbClr val="5C6036"/>
                </a:solidFill>
              </a:rPr>
              <a:t> </a:t>
            </a:r>
            <a:r>
              <a:rPr lang="ru-RU" sz="2400" b="1" dirty="0" err="1">
                <a:solidFill>
                  <a:srgbClr val="5C6036"/>
                </a:solidFill>
              </a:rPr>
              <a:t>відоме</a:t>
            </a:r>
            <a:r>
              <a:rPr lang="ru-RU" sz="2400" b="1" dirty="0">
                <a:solidFill>
                  <a:srgbClr val="5C6036"/>
                </a:solidFill>
              </a:rPr>
              <a:t> й </a:t>
            </a:r>
            <a:r>
              <a:rPr lang="ru-RU" sz="2400" b="1" dirty="0" err="1">
                <a:solidFill>
                  <a:srgbClr val="5C6036"/>
                </a:solidFill>
              </a:rPr>
              <a:t>очевидне</a:t>
            </a:r>
            <a:r>
              <a:rPr lang="ru-RU" sz="2400" b="1" dirty="0">
                <a:solidFill>
                  <a:srgbClr val="5C6036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А)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Репродуктивні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Б) </a:t>
            </a:r>
            <a:r>
              <a:rPr lang="ru-RU" sz="24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Проблемні</a:t>
            </a:r>
            <a:endParaRPr lang="ru-RU" sz="2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В) </a:t>
            </a:r>
            <a:r>
              <a:rPr lang="ru-RU" sz="24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Пошукові</a:t>
            </a:r>
            <a:endParaRPr lang="ru-RU" sz="2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113" y="3140353"/>
            <a:ext cx="5715000" cy="3000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40317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553" y="479394"/>
            <a:ext cx="11230253" cy="7692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b="1" dirty="0" smtClean="0">
                <a:solidFill>
                  <a:srgbClr val="5C6036"/>
                </a:solidFill>
              </a:rPr>
              <a:t>                                                 Укладач Ніна </a:t>
            </a:r>
            <a:r>
              <a:rPr lang="uk-UA" sz="2400" b="1" dirty="0" err="1" smtClean="0">
                <a:solidFill>
                  <a:srgbClr val="5C6036"/>
                </a:solidFill>
              </a:rPr>
              <a:t>Сокиринська</a:t>
            </a:r>
            <a:endParaRPr lang="uk-UA" sz="2400" b="1" dirty="0" smtClean="0">
              <a:solidFill>
                <a:srgbClr val="5C6036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                                        </a:t>
            </a:r>
            <a:r>
              <a:rPr lang="ru-RU" sz="2000" dirty="0" smtClean="0">
                <a:latin typeface="+mj-lt"/>
                <a:ea typeface="Calibri"/>
                <a:cs typeface="Times New Roman"/>
              </a:rPr>
              <a:t>Список </a:t>
            </a:r>
            <a:r>
              <a:rPr lang="ru-RU" sz="2000" dirty="0" err="1">
                <a:latin typeface="+mj-lt"/>
                <a:ea typeface="Calibri"/>
                <a:cs typeface="Times New Roman"/>
              </a:rPr>
              <a:t>використаних</a:t>
            </a:r>
            <a:r>
              <a:rPr lang="ru-RU" sz="2000" dirty="0">
                <a:latin typeface="+mj-lt"/>
                <a:ea typeface="Calibri"/>
                <a:cs typeface="Times New Roman"/>
              </a:rPr>
              <a:t> </a:t>
            </a:r>
            <a:r>
              <a:rPr lang="ru-RU" sz="2000" dirty="0" err="1">
                <a:latin typeface="+mj-lt"/>
                <a:ea typeface="Calibri"/>
                <a:cs typeface="Times New Roman"/>
              </a:rPr>
              <a:t>джерел</a:t>
            </a:r>
            <a:r>
              <a:rPr lang="ru-RU" sz="2000" dirty="0">
                <a:latin typeface="+mj-lt"/>
                <a:ea typeface="Calibri"/>
                <a:cs typeface="Times New Roman"/>
              </a:rPr>
              <a:t>: </a:t>
            </a:r>
          </a:p>
          <a:p>
            <a:pPr marL="342900" lvl="0" indent="-342900">
              <a:spcAft>
                <a:spcPts val="800"/>
              </a:spcAft>
              <a:tabLst>
                <a:tab pos="457200" algn="l"/>
              </a:tabLst>
            </a:pPr>
            <a:r>
              <a:rPr lang="ru-RU" sz="1400" b="1" i="1" dirty="0" err="1">
                <a:latin typeface="+mj-lt"/>
                <a:ea typeface="Calibri"/>
                <a:cs typeface="Times New Roman"/>
              </a:rPr>
              <a:t>Базовий</a:t>
            </a:r>
            <a:r>
              <a:rPr lang="ru-RU" sz="1400" b="1" i="1" dirty="0">
                <a:latin typeface="+mj-lt"/>
                <a:ea typeface="Calibri"/>
                <a:cs typeface="Times New Roman"/>
              </a:rPr>
              <a:t> компонент </a:t>
            </a:r>
            <a:r>
              <a:rPr lang="ru-RU" sz="1400" b="1" i="1" dirty="0" err="1">
                <a:latin typeface="+mj-lt"/>
                <a:ea typeface="Calibri"/>
                <a:cs typeface="Times New Roman"/>
              </a:rPr>
              <a:t>дошкільної</a:t>
            </a:r>
            <a:r>
              <a:rPr lang="ru-RU" sz="1400" b="1" i="1" dirty="0">
                <a:latin typeface="+mj-lt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+mj-lt"/>
                <a:ea typeface="Calibri"/>
                <a:cs typeface="Times New Roman"/>
              </a:rPr>
              <a:t>освіти</a:t>
            </a:r>
            <a:r>
              <a:rPr lang="ru-RU" sz="1400" b="1" i="1" dirty="0">
                <a:latin typeface="+mj-lt"/>
                <a:ea typeface="Calibri"/>
                <a:cs typeface="Times New Roman"/>
              </a:rPr>
              <a:t> (</a:t>
            </a:r>
            <a:r>
              <a:rPr lang="uk-UA" sz="1400" b="1" i="1" dirty="0">
                <a:latin typeface="+mj-lt"/>
                <a:ea typeface="Calibri"/>
                <a:cs typeface="Times New Roman"/>
              </a:rPr>
              <a:t>Державний стандарт дошкільної освіти)</a:t>
            </a:r>
            <a:r>
              <a:rPr lang="ru-RU" sz="1400" b="1" i="1" dirty="0">
                <a:latin typeface="+mj-lt"/>
                <a:ea typeface="Calibri"/>
                <a:cs typeface="Times New Roman"/>
              </a:rPr>
              <a:t>.</a:t>
            </a:r>
            <a:r>
              <a:rPr lang="uk-UA" sz="1400" b="1" i="1" dirty="0">
                <a:latin typeface="+mj-lt"/>
                <a:ea typeface="Calibri"/>
                <a:cs typeface="Times New Roman"/>
              </a:rPr>
              <a:t> Нова редакція – 2021. </a:t>
            </a:r>
            <a:r>
              <a:rPr lang="uk-UA" sz="1400" b="1" i="1" u="sng" dirty="0">
                <a:solidFill>
                  <a:srgbClr val="0563C1"/>
                </a:solidFill>
                <a:latin typeface="+mj-lt"/>
                <a:ea typeface="Calibri"/>
                <a:cs typeface="Times New Roman"/>
                <a:hlinkClick r:id="rId2"/>
              </a:rPr>
              <a:t>https://</a:t>
            </a:r>
            <a:r>
              <a:rPr lang="uk-UA" sz="1400" b="1" i="1" u="sng" dirty="0" smtClean="0">
                <a:solidFill>
                  <a:srgbClr val="0563C1"/>
                </a:solidFill>
                <a:latin typeface="+mj-lt"/>
                <a:ea typeface="Calibri"/>
                <a:cs typeface="Times New Roman"/>
                <a:hlinkClick r:id="rId2"/>
              </a:rPr>
              <a:t>mon.gov.ua/storage/app/media/rizne/2021/12.01/Pro_novu_redaktsiyu%20Bazovoho%20komponenta%20doshkilnoyi%20osvity.pdf</a:t>
            </a:r>
            <a:r>
              <a:rPr lang="uk-UA" sz="1400" b="1" i="1" u="sng" dirty="0" smtClean="0">
                <a:solidFill>
                  <a:srgbClr val="0563C1"/>
                </a:solidFill>
                <a:latin typeface="+mj-lt"/>
                <a:ea typeface="Calibri"/>
                <a:cs typeface="Times New Roman"/>
              </a:rPr>
              <a:t>   </a:t>
            </a:r>
          </a:p>
          <a:p>
            <a:pPr lvl="0" algn="just" defTabSz="457200"/>
            <a:r>
              <a:rPr lang="uk-UA" sz="1400" i="1" dirty="0">
                <a:solidFill>
                  <a:srgbClr val="176330"/>
                </a:solidFill>
                <a:latin typeface="+mj-lt"/>
                <a:ea typeface="Arial Unicode MS"/>
                <a:hlinkClick r:id="rId3"/>
              </a:rPr>
              <a:t>Лист МОН України № 1/3845-22 від 02.04.22р. </a:t>
            </a:r>
            <a:r>
              <a:rPr lang="uk-UA" sz="1400" i="1" dirty="0">
                <a:solidFill>
                  <a:srgbClr val="176330"/>
                </a:solidFill>
                <a:latin typeface="+mj-lt"/>
                <a:ea typeface="Arial Unicode MS"/>
                <a:cs typeface="Times New Roman" panose="02020603050405020304" pitchFamily="18" charset="0"/>
                <a:hlinkClick r:id="rId3"/>
              </a:rPr>
              <a:t>«</a:t>
            </a:r>
            <a:r>
              <a:rPr lang="ru-RU" sz="1400" i="1" dirty="0">
                <a:solidFill>
                  <a:srgbClr val="17633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Про </a:t>
            </a:r>
            <a:r>
              <a:rPr lang="ru-RU" sz="1400" i="1" dirty="0" err="1">
                <a:solidFill>
                  <a:srgbClr val="17633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рекомендації</a:t>
            </a:r>
            <a:r>
              <a:rPr lang="ru-RU" sz="1400" i="1" dirty="0">
                <a:solidFill>
                  <a:srgbClr val="17633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для </a:t>
            </a:r>
            <a:r>
              <a:rPr lang="ru-RU" sz="1400" i="1" dirty="0" err="1">
                <a:solidFill>
                  <a:srgbClr val="17633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працівників</a:t>
            </a:r>
            <a:r>
              <a:rPr lang="ru-RU" sz="1400" i="1" dirty="0">
                <a:solidFill>
                  <a:srgbClr val="17633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1400" i="1" dirty="0" err="1">
                <a:solidFill>
                  <a:srgbClr val="17633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закладів</a:t>
            </a:r>
            <a:r>
              <a:rPr lang="ru-RU" sz="1400" i="1" dirty="0">
                <a:solidFill>
                  <a:srgbClr val="17633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1400" i="1" dirty="0" err="1">
                <a:solidFill>
                  <a:srgbClr val="17633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дошкільної</a:t>
            </a:r>
            <a:r>
              <a:rPr lang="ru-RU" sz="1400" i="1" dirty="0">
                <a:solidFill>
                  <a:srgbClr val="17633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1400" i="1" dirty="0" err="1">
                <a:solidFill>
                  <a:srgbClr val="17633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освіти</a:t>
            </a:r>
            <a:r>
              <a:rPr lang="ru-RU" sz="1400" i="1" dirty="0">
                <a:solidFill>
                  <a:srgbClr val="17633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на </a:t>
            </a:r>
            <a:r>
              <a:rPr lang="ru-RU" sz="1400" i="1" dirty="0" err="1">
                <a:solidFill>
                  <a:srgbClr val="17633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період</a:t>
            </a:r>
            <a:r>
              <a:rPr lang="ru-RU" sz="1400" i="1" dirty="0">
                <a:solidFill>
                  <a:srgbClr val="17633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1400" i="1" dirty="0" err="1">
                <a:solidFill>
                  <a:srgbClr val="17633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дії</a:t>
            </a:r>
            <a:r>
              <a:rPr lang="ru-RU" sz="1400" i="1" dirty="0">
                <a:solidFill>
                  <a:srgbClr val="17633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1400" i="1" dirty="0" err="1">
                <a:solidFill>
                  <a:srgbClr val="17633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воєнного</a:t>
            </a:r>
            <a:r>
              <a:rPr lang="ru-RU" sz="1400" i="1" dirty="0">
                <a:solidFill>
                  <a:srgbClr val="17633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стану в </a:t>
            </a:r>
            <a:r>
              <a:rPr lang="ru-RU" sz="1400" i="1" dirty="0" err="1">
                <a:solidFill>
                  <a:srgbClr val="17633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Україні</a:t>
            </a:r>
            <a:r>
              <a:rPr lang="ru-RU" sz="1400" i="1" dirty="0">
                <a:solidFill>
                  <a:srgbClr val="17633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». </a:t>
            </a:r>
            <a:endParaRPr lang="ru-RU" sz="1400" i="1" dirty="0">
              <a:solidFill>
                <a:srgbClr val="17633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tabLst>
                <a:tab pos="457200" algn="l"/>
              </a:tabLst>
            </a:pPr>
            <a:r>
              <a:rPr lang="uk-UA" sz="1400" b="1" dirty="0" smtClean="0">
                <a:latin typeface="+mj-lt"/>
                <a:ea typeface="Calibri"/>
                <a:cs typeface="Times New Roman"/>
              </a:rPr>
              <a:t>Розвиток </a:t>
            </a:r>
            <a:r>
              <a:rPr lang="uk-UA" sz="1400" b="1" dirty="0">
                <a:latin typeface="+mj-lt"/>
                <a:ea typeface="Calibri"/>
                <a:cs typeface="Times New Roman"/>
              </a:rPr>
              <a:t>мовлення в ДНЗ [Текст] / Т. </a:t>
            </a:r>
            <a:r>
              <a:rPr lang="uk-UA" sz="1400" b="1" dirty="0" err="1">
                <a:latin typeface="+mj-lt"/>
                <a:ea typeface="Calibri"/>
                <a:cs typeface="Times New Roman"/>
              </a:rPr>
              <a:t>Басан</a:t>
            </a:r>
            <a:r>
              <a:rPr lang="uk-UA" sz="1400" b="1" dirty="0">
                <a:latin typeface="+mj-lt"/>
                <a:ea typeface="Calibri"/>
                <a:cs typeface="Times New Roman"/>
              </a:rPr>
              <a:t> // Психолог </a:t>
            </a:r>
            <a:r>
              <a:rPr lang="uk-UA" sz="1400" b="1" dirty="0" err="1">
                <a:latin typeface="+mj-lt"/>
                <a:ea typeface="Calibri"/>
                <a:cs typeface="Times New Roman"/>
              </a:rPr>
              <a:t>дошкілля</a:t>
            </a:r>
            <a:r>
              <a:rPr lang="uk-UA" sz="1400" b="1" dirty="0">
                <a:latin typeface="+mj-lt"/>
                <a:ea typeface="Calibri"/>
                <a:cs typeface="Times New Roman"/>
              </a:rPr>
              <a:t>. – 2014. – № 9. – С. 9–12.</a:t>
            </a:r>
            <a:endParaRPr lang="ru-RU" sz="1400" b="1" dirty="0">
              <a:latin typeface="+mj-lt"/>
              <a:ea typeface="Calibri"/>
              <a:cs typeface="Times New Roman"/>
            </a:endParaRPr>
          </a:p>
          <a:p>
            <a:pPr marL="342900" lvl="0" indent="-342900">
              <a:spcAft>
                <a:spcPts val="800"/>
              </a:spcAft>
              <a:tabLst>
                <a:tab pos="457200" algn="l"/>
              </a:tabLst>
            </a:pPr>
            <a:r>
              <a:rPr lang="uk-UA" sz="1400" b="1" dirty="0">
                <a:latin typeface="+mj-lt"/>
                <a:ea typeface="Calibri"/>
                <a:cs typeface="Times New Roman"/>
              </a:rPr>
              <a:t> Виховання культури мовлення дітей дошкільного віку засобами художньо-мовленнєвої діяльності [Текст] / Марія </a:t>
            </a:r>
            <a:r>
              <a:rPr lang="uk-UA" sz="1400" b="1" dirty="0" err="1">
                <a:latin typeface="+mj-lt"/>
                <a:ea typeface="Calibri"/>
                <a:cs typeface="Times New Roman"/>
              </a:rPr>
              <a:t>Батьо</a:t>
            </a:r>
            <a:r>
              <a:rPr lang="uk-UA" sz="1400" b="1" dirty="0">
                <a:latin typeface="+mj-lt"/>
                <a:ea typeface="Calibri"/>
                <a:cs typeface="Times New Roman"/>
              </a:rPr>
              <a:t> // Актуальні проблеми </a:t>
            </a:r>
            <a:r>
              <a:rPr lang="uk-UA" sz="1400" b="1" dirty="0" err="1">
                <a:latin typeface="+mj-lt"/>
                <a:ea typeface="Calibri"/>
                <a:cs typeface="Times New Roman"/>
              </a:rPr>
              <a:t>дошкілля</a:t>
            </a:r>
            <a:r>
              <a:rPr lang="uk-UA" sz="1400" b="1" dirty="0">
                <a:latin typeface="+mj-lt"/>
                <a:ea typeface="Calibri"/>
                <a:cs typeface="Times New Roman"/>
              </a:rPr>
              <a:t>. – 2012. – С. 152-158. – </a:t>
            </a:r>
            <a:r>
              <a:rPr lang="uk-UA" sz="1400" b="1" dirty="0" err="1">
                <a:latin typeface="+mj-lt"/>
                <a:ea typeface="Calibri"/>
                <a:cs typeface="Times New Roman"/>
              </a:rPr>
              <a:t>Бібліогр</a:t>
            </a:r>
            <a:r>
              <a:rPr lang="uk-UA" sz="1400" b="1" dirty="0">
                <a:latin typeface="+mj-lt"/>
                <a:ea typeface="Calibri"/>
                <a:cs typeface="Times New Roman"/>
              </a:rPr>
              <a:t>. в кінці ст.</a:t>
            </a:r>
            <a:endParaRPr lang="ru-RU" sz="1400" b="1" dirty="0">
              <a:latin typeface="+mj-lt"/>
              <a:ea typeface="Calibri"/>
              <a:cs typeface="Times New Roman"/>
            </a:endParaRPr>
          </a:p>
          <a:p>
            <a:pPr marL="342900" lvl="0" indent="-342900">
              <a:spcAft>
                <a:spcPts val="800"/>
              </a:spcAft>
              <a:tabLst>
                <a:tab pos="457200" algn="l"/>
              </a:tabLst>
            </a:pPr>
            <a:r>
              <a:rPr lang="uk-UA" sz="1400" b="1" dirty="0">
                <a:latin typeface="+mj-lt"/>
                <a:ea typeface="Calibri"/>
                <a:cs typeface="Times New Roman"/>
              </a:rPr>
              <a:t> </a:t>
            </a:r>
            <a:r>
              <a:rPr lang="uk-UA" sz="1400" b="1" dirty="0" err="1">
                <a:latin typeface="+mj-lt"/>
                <a:ea typeface="Calibri"/>
                <a:cs typeface="Times New Roman"/>
              </a:rPr>
              <a:t>Компетентнісний</a:t>
            </a:r>
            <a:r>
              <a:rPr lang="uk-UA" sz="1400" b="1" dirty="0">
                <a:latin typeface="+mj-lt"/>
                <a:ea typeface="Calibri"/>
                <a:cs typeface="Times New Roman"/>
              </a:rPr>
              <a:t> підхід до мовленнєвого розвитку дошкільників [Текст] / А. М. </a:t>
            </a:r>
            <a:r>
              <a:rPr lang="uk-UA" sz="1400" b="1" dirty="0" err="1">
                <a:latin typeface="+mj-lt"/>
                <a:ea typeface="Calibri"/>
                <a:cs typeface="Times New Roman"/>
              </a:rPr>
              <a:t>Богуш</a:t>
            </a:r>
            <a:r>
              <a:rPr lang="uk-UA" sz="1400" b="1" dirty="0">
                <a:latin typeface="+mj-lt"/>
                <a:ea typeface="Calibri"/>
                <a:cs typeface="Times New Roman"/>
              </a:rPr>
              <a:t> // Педагогічна і психологічна науки в Україні. – 2007. – Т. 2 : Дидактика, методика, інформаційні технології. – С. 155-170.</a:t>
            </a:r>
            <a:endParaRPr lang="ru-RU" sz="1400" b="1" dirty="0">
              <a:latin typeface="+mj-lt"/>
              <a:ea typeface="Calibri"/>
              <a:cs typeface="Times New Roman"/>
            </a:endParaRPr>
          </a:p>
          <a:p>
            <a:pPr marL="342900" lvl="0" indent="-342900">
              <a:spcAft>
                <a:spcPts val="800"/>
              </a:spcAft>
              <a:tabLst>
                <a:tab pos="457200" algn="l"/>
              </a:tabLst>
            </a:pPr>
            <a:r>
              <a:rPr lang="uk-UA" sz="1400" b="1" dirty="0">
                <a:latin typeface="+mj-lt"/>
                <a:ea typeface="Calibri"/>
                <a:cs typeface="Times New Roman"/>
              </a:rPr>
              <a:t>Різновиди мовленнєвої комунікації з дітьми /Н. Гавриш // Вихователь-методист дошкільного закладу. – 2021. – № 1. </a:t>
            </a:r>
            <a:r>
              <a:rPr lang="uk-UA" sz="1400" b="1" u="sng" dirty="0">
                <a:solidFill>
                  <a:srgbClr val="0563C1"/>
                </a:solidFill>
                <a:latin typeface="+mj-lt"/>
                <a:ea typeface="Calibri"/>
                <a:cs typeface="Times New Roman"/>
                <a:hlinkClick r:id="rId4"/>
              </a:rPr>
              <a:t>https://emetodyst.mcfr.ua/865967</a:t>
            </a:r>
            <a:r>
              <a:rPr lang="uk-UA" sz="1400" b="1" dirty="0">
                <a:latin typeface="+mj-lt"/>
                <a:ea typeface="Calibri"/>
                <a:cs typeface="Times New Roman"/>
              </a:rPr>
              <a:t> </a:t>
            </a:r>
            <a:endParaRPr lang="ru-RU" sz="1400" b="1" dirty="0">
              <a:latin typeface="+mj-lt"/>
              <a:ea typeface="Calibri"/>
              <a:cs typeface="Times New Roman"/>
            </a:endParaRPr>
          </a:p>
          <a:p>
            <a:pPr marL="342900" lvl="0" indent="-342900">
              <a:spcAft>
                <a:spcPts val="800"/>
              </a:spcAft>
              <a:tabLst>
                <a:tab pos="457200" algn="l"/>
              </a:tabLst>
            </a:pPr>
            <a:r>
              <a:rPr lang="uk-UA" sz="1400" b="1" dirty="0">
                <a:latin typeface="+mj-lt"/>
                <a:ea typeface="Calibri"/>
                <a:cs typeface="Times New Roman"/>
              </a:rPr>
              <a:t> Оптимізація мовленнєвої роботи з дітьми в розвивальному середовищі дошкільного навчального закладу [Текст] : реалізація завдань освітньої лінії "Мовлення дитини" / А. </a:t>
            </a:r>
            <a:r>
              <a:rPr lang="uk-UA" sz="1400" b="1" dirty="0" err="1">
                <a:latin typeface="+mj-lt"/>
                <a:ea typeface="Calibri"/>
                <a:cs typeface="Times New Roman"/>
              </a:rPr>
              <a:t>Богуш</a:t>
            </a:r>
            <a:r>
              <a:rPr lang="uk-UA" sz="1400" b="1" dirty="0">
                <a:latin typeface="+mj-lt"/>
                <a:ea typeface="Calibri"/>
                <a:cs typeface="Times New Roman"/>
              </a:rPr>
              <a:t>, Н. Гавриш // Дошкільне виховання. – 2012. – № 10. – С. 8–14.</a:t>
            </a:r>
            <a:endParaRPr lang="ru-RU" sz="1400" b="1" dirty="0">
              <a:latin typeface="+mj-lt"/>
              <a:ea typeface="Calibri"/>
              <a:cs typeface="Times New Roman"/>
            </a:endParaRPr>
          </a:p>
          <a:p>
            <a:pPr marL="342900" lvl="0" indent="-342900">
              <a:spcAft>
                <a:spcPts val="800"/>
              </a:spcAft>
              <a:tabLst>
                <a:tab pos="457200" algn="l"/>
              </a:tabLst>
            </a:pPr>
            <a:r>
              <a:rPr lang="uk-UA" sz="1400" b="1" dirty="0">
                <a:latin typeface="+mj-lt"/>
                <a:ea typeface="Calibri"/>
                <a:cs typeface="Times New Roman"/>
              </a:rPr>
              <a:t>Комунікативна компетентність - головна мета [Текст] / А. </a:t>
            </a:r>
            <a:r>
              <a:rPr lang="uk-UA" sz="1400" b="1" dirty="0" err="1">
                <a:latin typeface="+mj-lt"/>
                <a:ea typeface="Calibri"/>
                <a:cs typeface="Times New Roman"/>
              </a:rPr>
              <a:t>Гончаренко</a:t>
            </a:r>
            <a:r>
              <a:rPr lang="uk-UA" sz="1400" b="1" dirty="0">
                <a:latin typeface="+mj-lt"/>
                <a:ea typeface="Calibri"/>
                <a:cs typeface="Times New Roman"/>
              </a:rPr>
              <a:t> // Дошкільне виховання. – 2008. – № 7. – С. 12-14. – Розвиток мовлення.</a:t>
            </a:r>
            <a:endParaRPr lang="ru-RU" sz="1400" b="1" dirty="0">
              <a:latin typeface="+mj-lt"/>
              <a:ea typeface="Calibri"/>
              <a:cs typeface="Times New Roman"/>
            </a:endParaRPr>
          </a:p>
          <a:p>
            <a:pPr marL="342900" lvl="0" indent="-342900">
              <a:spcAft>
                <a:spcPts val="800"/>
              </a:spcAft>
              <a:tabLst>
                <a:tab pos="457200" algn="l"/>
              </a:tabLst>
            </a:pPr>
            <a:r>
              <a:rPr lang="uk-UA" sz="1400" b="1" dirty="0">
                <a:latin typeface="+mj-lt"/>
                <a:ea typeface="Calibri"/>
                <a:cs typeface="Times New Roman"/>
              </a:rPr>
              <a:t>Мовлення дитини. Впроваджуємо Базовий компонент дошкільної освіти (Нова редакція) / Гавриш Н.В // Дошкільне виховання. – 2021. – № 3. – С. 3–8. </a:t>
            </a:r>
            <a:r>
              <a:rPr lang="uk-UA" sz="1400" b="1" u="sng" dirty="0">
                <a:solidFill>
                  <a:srgbClr val="0563C1"/>
                </a:solidFill>
                <a:latin typeface="+mj-lt"/>
                <a:ea typeface="Calibri"/>
                <a:cs typeface="Times New Roman"/>
                <a:hlinkClick r:id="rId5"/>
              </a:rPr>
              <a:t>https://mon.gov.ua/storage/app/media/doshkilna/2021/05/11/Dv_2021-03-Gavrysh.pdf</a:t>
            </a:r>
            <a:endParaRPr lang="ru-RU" sz="1400" b="1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endParaRPr lang="ru-RU" sz="2400" b="1" dirty="0">
              <a:solidFill>
                <a:srgbClr val="5C60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38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2864" b="8471"/>
          <a:stretch/>
        </p:blipFill>
        <p:spPr>
          <a:xfrm>
            <a:off x="3214688" y="885209"/>
            <a:ext cx="5372100" cy="5396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9214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2862" y="550416"/>
            <a:ext cx="1137229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/>
            <a:r>
              <a:rPr lang="uk-UA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</a:rPr>
              <a:t>              </a:t>
            </a:r>
            <a:r>
              <a:rPr lang="uk-UA" sz="2800" b="1" i="1" dirty="0" smtClean="0">
                <a:solidFill>
                  <a:prstClr val="black"/>
                </a:solidFill>
                <a:latin typeface="+mj-lt"/>
                <a:ea typeface="Arial Unicode MS"/>
              </a:rPr>
              <a:t>Освітня </a:t>
            </a:r>
            <a:r>
              <a:rPr lang="uk-UA" sz="2800" b="1" i="1" dirty="0">
                <a:solidFill>
                  <a:prstClr val="black"/>
                </a:solidFill>
                <a:latin typeface="+mj-lt"/>
                <a:ea typeface="Arial Unicode MS"/>
              </a:rPr>
              <a:t>діяльність з питань дошкільної освіти </a:t>
            </a:r>
            <a:r>
              <a:rPr lang="uk-UA" sz="2800" b="1" i="1" dirty="0" smtClean="0">
                <a:solidFill>
                  <a:prstClr val="black"/>
                </a:solidFill>
                <a:latin typeface="+mj-lt"/>
                <a:ea typeface="Arial Unicode MS"/>
              </a:rPr>
              <a:t>у період</a:t>
            </a:r>
            <a:r>
              <a:rPr lang="en-US" sz="2800" b="1" i="1" dirty="0" smtClean="0">
                <a:solidFill>
                  <a:prstClr val="black"/>
                </a:solidFill>
                <a:latin typeface="+mj-lt"/>
                <a:ea typeface="Arial Unicode MS"/>
              </a:rPr>
              <a:t> </a:t>
            </a:r>
            <a:r>
              <a:rPr lang="uk-UA" sz="2800" b="1" i="1" dirty="0">
                <a:solidFill>
                  <a:prstClr val="black"/>
                </a:solidFill>
                <a:latin typeface="+mj-lt"/>
                <a:ea typeface="Arial Unicode MS"/>
              </a:rPr>
              <a:t>дії правового режиму воєнного стану визначається методичними рекомендаціями МОН України, зокрема</a:t>
            </a:r>
            <a:r>
              <a:rPr lang="uk-UA" sz="2800" dirty="0">
                <a:solidFill>
                  <a:prstClr val="black"/>
                </a:solidFill>
                <a:latin typeface="+mj-lt"/>
                <a:ea typeface="Arial Unicode MS"/>
              </a:rPr>
              <a:t>, </a:t>
            </a:r>
            <a:endParaRPr lang="uk-UA" sz="2800" dirty="0" smtClean="0">
              <a:solidFill>
                <a:prstClr val="black"/>
              </a:solidFill>
              <a:latin typeface="+mj-lt"/>
              <a:ea typeface="Arial Unicode MS"/>
            </a:endParaRPr>
          </a:p>
          <a:p>
            <a:pPr lvl="0" algn="just" defTabSz="457200"/>
            <a:r>
              <a:rPr lang="uk-UA" sz="2800" b="1" dirty="0" smtClean="0">
                <a:solidFill>
                  <a:srgbClr val="176330"/>
                </a:solidFill>
                <a:latin typeface="+mj-lt"/>
                <a:ea typeface="Arial Unicode MS"/>
                <a:hlinkClick r:id="rId2"/>
              </a:rPr>
              <a:t>Лист </a:t>
            </a:r>
            <a:r>
              <a:rPr lang="uk-UA" sz="2800" b="1" dirty="0">
                <a:solidFill>
                  <a:srgbClr val="176330"/>
                </a:solidFill>
                <a:latin typeface="+mj-lt"/>
                <a:ea typeface="Arial Unicode MS"/>
                <a:hlinkClick r:id="rId2"/>
              </a:rPr>
              <a:t>МОН України № 1/3845-22 від 02.04.22р. </a:t>
            </a:r>
            <a:r>
              <a:rPr lang="uk-UA" sz="2800" b="1" dirty="0">
                <a:solidFill>
                  <a:srgbClr val="176330"/>
                </a:solidFill>
                <a:latin typeface="+mj-lt"/>
                <a:ea typeface="Arial Unicode MS"/>
                <a:cs typeface="Times New Roman" panose="02020603050405020304" pitchFamily="18" charset="0"/>
                <a:hlinkClick r:id="rId2"/>
              </a:rPr>
              <a:t>«</a:t>
            </a:r>
            <a:r>
              <a:rPr lang="ru-RU" sz="2800" b="1" dirty="0">
                <a:solidFill>
                  <a:srgbClr val="17633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Про </a:t>
            </a:r>
            <a:r>
              <a:rPr lang="ru-RU" sz="2800" b="1" dirty="0" err="1">
                <a:solidFill>
                  <a:srgbClr val="17633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рекомендації</a:t>
            </a:r>
            <a:r>
              <a:rPr lang="ru-RU" sz="2800" b="1" dirty="0">
                <a:solidFill>
                  <a:srgbClr val="17633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для </a:t>
            </a:r>
            <a:r>
              <a:rPr lang="ru-RU" sz="2800" b="1" dirty="0" err="1">
                <a:solidFill>
                  <a:srgbClr val="17633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працівників</a:t>
            </a:r>
            <a:r>
              <a:rPr lang="ru-RU" sz="2800" b="1" dirty="0">
                <a:solidFill>
                  <a:srgbClr val="17633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800" b="1" dirty="0" err="1">
                <a:solidFill>
                  <a:srgbClr val="17633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закладів</a:t>
            </a:r>
            <a:r>
              <a:rPr lang="ru-RU" sz="2800" b="1" dirty="0">
                <a:solidFill>
                  <a:srgbClr val="17633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800" b="1" dirty="0" err="1">
                <a:solidFill>
                  <a:srgbClr val="17633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дошкільної</a:t>
            </a:r>
            <a:r>
              <a:rPr lang="ru-RU" sz="2800" b="1" dirty="0">
                <a:solidFill>
                  <a:srgbClr val="17633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800" b="1" dirty="0" err="1">
                <a:solidFill>
                  <a:srgbClr val="17633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освіти</a:t>
            </a:r>
            <a:r>
              <a:rPr lang="ru-RU" sz="2800" b="1" dirty="0">
                <a:solidFill>
                  <a:srgbClr val="17633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на </a:t>
            </a:r>
            <a:r>
              <a:rPr lang="ru-RU" sz="2800" b="1" dirty="0" err="1">
                <a:solidFill>
                  <a:srgbClr val="17633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період</a:t>
            </a:r>
            <a:r>
              <a:rPr lang="ru-RU" sz="2800" b="1" dirty="0">
                <a:solidFill>
                  <a:srgbClr val="17633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800" b="1" dirty="0" err="1">
                <a:solidFill>
                  <a:srgbClr val="17633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дії</a:t>
            </a:r>
            <a:r>
              <a:rPr lang="ru-RU" sz="2800" b="1" dirty="0">
                <a:solidFill>
                  <a:srgbClr val="17633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800" b="1" dirty="0" err="1">
                <a:solidFill>
                  <a:srgbClr val="17633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воєнного</a:t>
            </a:r>
            <a:r>
              <a:rPr lang="ru-RU" sz="2800" b="1" dirty="0">
                <a:solidFill>
                  <a:srgbClr val="17633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стану в </a:t>
            </a:r>
            <a:r>
              <a:rPr lang="ru-RU" sz="2800" b="1" dirty="0" err="1">
                <a:solidFill>
                  <a:srgbClr val="17633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Україні</a:t>
            </a:r>
            <a:r>
              <a:rPr lang="ru-RU" sz="2800" b="1" dirty="0">
                <a:solidFill>
                  <a:srgbClr val="17633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». </a:t>
            </a:r>
            <a:endParaRPr lang="ru-RU" sz="2800" b="1" dirty="0" smtClean="0">
              <a:solidFill>
                <a:srgbClr val="17633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457200"/>
            <a:endParaRPr lang="uk-UA" b="1" i="1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457200"/>
            <a:r>
              <a:rPr lang="uk-UA" sz="2400" b="1" i="1" dirty="0" smtClean="0">
                <a:solidFill>
                  <a:srgbClr val="E25B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i="1" dirty="0" smtClean="0">
                <a:solidFill>
                  <a:srgbClr val="E25B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БКДО </a:t>
            </a:r>
            <a:r>
              <a:rPr lang="ru-RU" sz="2800" b="1" i="1" dirty="0">
                <a:solidFill>
                  <a:srgbClr val="E25B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(2021), як стандарт </a:t>
            </a:r>
            <a:r>
              <a:rPr lang="ru-RU" sz="2800" b="1" i="1" dirty="0" err="1">
                <a:solidFill>
                  <a:srgbClr val="E25B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дошкільної</a:t>
            </a:r>
            <a:r>
              <a:rPr lang="ru-RU" sz="2800" b="1" i="1" dirty="0">
                <a:solidFill>
                  <a:srgbClr val="E25B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E25B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освіти</a:t>
            </a:r>
            <a:r>
              <a:rPr lang="ru-RU" sz="2800" b="1" i="1" dirty="0">
                <a:solidFill>
                  <a:srgbClr val="E25B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є </a:t>
            </a:r>
            <a:endParaRPr lang="ru-RU" sz="2800" b="1" i="1" dirty="0" smtClean="0">
              <a:solidFill>
                <a:srgbClr val="E25B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457200"/>
            <a:r>
              <a:rPr lang="ru-RU" sz="2800" b="1" i="1" dirty="0" err="1" smtClean="0">
                <a:solidFill>
                  <a:srgbClr val="E25B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актуальним</a:t>
            </a:r>
            <a:r>
              <a:rPr lang="ru-RU" sz="2800" b="1" i="1" dirty="0" smtClean="0">
                <a:solidFill>
                  <a:srgbClr val="E25B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E25B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у    </a:t>
            </a:r>
            <a:r>
              <a:rPr lang="ru-RU" sz="2800" b="1" i="1" dirty="0" smtClean="0">
                <a:solidFill>
                  <a:srgbClr val="E25B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будь-</a:t>
            </a:r>
            <a:r>
              <a:rPr lang="ru-RU" sz="2800" b="1" i="1" dirty="0" err="1" smtClean="0">
                <a:solidFill>
                  <a:srgbClr val="E25B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який</a:t>
            </a:r>
            <a:r>
              <a:rPr lang="ru-RU" sz="2800" b="1" i="1" dirty="0" smtClean="0">
                <a:solidFill>
                  <a:srgbClr val="E25B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E25B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час. </a:t>
            </a:r>
            <a:endParaRPr lang="ru-RU" sz="2800" dirty="0">
              <a:solidFill>
                <a:srgbClr val="E25B00"/>
              </a:solidFill>
              <a:latin typeface="+mj-lt"/>
              <a:cs typeface="Times New Roman" panose="02020603050405020304" pitchFamily="18" charset="0"/>
            </a:endParaRPr>
          </a:p>
          <a:p>
            <a:pPr lvl="0" defTabSz="457200"/>
            <a:endParaRPr lang="ru-RU" sz="2800" b="1" i="1" dirty="0" smtClean="0">
              <a:solidFill>
                <a:srgbClr val="444D26">
                  <a:lumMod val="75000"/>
                </a:srgb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457200"/>
            <a:r>
              <a:rPr lang="ru-RU" sz="2800" b="1" i="1" dirty="0" err="1" smtClean="0">
                <a:solidFill>
                  <a:srgbClr val="444D26">
                    <a:lumMod val="75000"/>
                  </a:srgb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Заклади</a:t>
            </a:r>
            <a:r>
              <a:rPr lang="ru-RU" sz="2800" b="1" i="1" dirty="0" smtClean="0">
                <a:solidFill>
                  <a:srgbClr val="444D26">
                    <a:lumMod val="75000"/>
                  </a:srgb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444D26">
                    <a:lumMod val="75000"/>
                  </a:srgb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дошкільної</a:t>
            </a:r>
            <a:r>
              <a:rPr lang="ru-RU" sz="2800" b="1" i="1" dirty="0">
                <a:solidFill>
                  <a:srgbClr val="444D26">
                    <a:lumMod val="75000"/>
                  </a:srgb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444D26">
                    <a:lumMod val="75000"/>
                  </a:srgb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освіти</a:t>
            </a:r>
            <a:r>
              <a:rPr lang="ru-RU" sz="2800" b="1" i="1" dirty="0">
                <a:solidFill>
                  <a:srgbClr val="444D26">
                    <a:lumMod val="75000"/>
                  </a:srgb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444D26">
                    <a:lumMod val="75000"/>
                  </a:srgb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r>
              <a:rPr lang="ru-RU" sz="2800" b="1" i="1" dirty="0">
                <a:solidFill>
                  <a:srgbClr val="444D26">
                    <a:lumMod val="75000"/>
                  </a:srgb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444D26">
                    <a:lumMod val="75000"/>
                  </a:srgb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відповідати</a:t>
            </a:r>
            <a:endParaRPr lang="ru-RU" sz="2800" b="1" i="1" dirty="0" smtClean="0">
              <a:solidFill>
                <a:srgbClr val="444D26">
                  <a:lumMod val="75000"/>
                </a:srgb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457200"/>
            <a:r>
              <a:rPr lang="ru-RU" sz="2800" b="1" i="1" dirty="0" smtClean="0">
                <a:solidFill>
                  <a:srgbClr val="444D26">
                    <a:lumMod val="75000"/>
                  </a:srgb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444D26">
                    <a:lumMod val="75000"/>
                  </a:srgb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sz="2800" b="1" i="1" dirty="0">
                <a:solidFill>
                  <a:srgbClr val="444D26">
                    <a:lumMod val="75000"/>
                  </a:srgb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444D26">
                    <a:lumMod val="75000"/>
                  </a:srgb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вимогам</a:t>
            </a:r>
            <a:r>
              <a:rPr lang="ru-RU" sz="2800" b="1" i="1" dirty="0">
                <a:solidFill>
                  <a:srgbClr val="444D26">
                    <a:lumMod val="75000"/>
                  </a:srgb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444D26">
                    <a:lumMod val="75000"/>
                  </a:srgb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і </a:t>
            </a:r>
            <a:r>
              <a:rPr lang="ru-RU" sz="2800" b="1" i="1" dirty="0" err="1">
                <a:solidFill>
                  <a:srgbClr val="444D26">
                    <a:lumMod val="75000"/>
                  </a:srgb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RU" sz="2800" b="1" i="1" dirty="0">
                <a:solidFill>
                  <a:srgbClr val="444D26">
                    <a:lumMod val="75000"/>
                  </a:srgb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час </a:t>
            </a:r>
            <a:r>
              <a:rPr lang="ru-RU" sz="2800" b="1" i="1" dirty="0" err="1">
                <a:solidFill>
                  <a:srgbClr val="444D26">
                    <a:lumMod val="75000"/>
                  </a:srgb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дії</a:t>
            </a:r>
            <a:r>
              <a:rPr lang="ru-RU" sz="2800" b="1" i="1" dirty="0">
                <a:solidFill>
                  <a:srgbClr val="444D26">
                    <a:lumMod val="75000"/>
                  </a:srgb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444D26">
                    <a:lumMod val="75000"/>
                  </a:srgb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воєнного</a:t>
            </a:r>
            <a:r>
              <a:rPr lang="ru-RU" sz="2800" b="1" i="1" dirty="0">
                <a:solidFill>
                  <a:srgbClr val="444D26">
                    <a:lumMod val="75000"/>
                  </a:srgb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стану</a:t>
            </a:r>
            <a:r>
              <a:rPr lang="ru-RU" sz="2800" b="1" i="1" dirty="0" smtClean="0">
                <a:solidFill>
                  <a:srgbClr val="444D26">
                    <a:lumMod val="75000"/>
                  </a:srgb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uk-UA" sz="4000" b="1" i="1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lang="ru-RU" sz="2400" b="1" i="1" dirty="0">
              <a:solidFill>
                <a:srgbClr val="444D26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bkdo_pudz_2021_Pedrada_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886" y="2987856"/>
            <a:ext cx="3107185" cy="328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007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ручное управление 1"/>
          <p:cNvSpPr/>
          <p:nvPr/>
        </p:nvSpPr>
        <p:spPr>
          <a:xfrm>
            <a:off x="264176" y="2353996"/>
            <a:ext cx="4281192" cy="1534423"/>
          </a:xfrm>
          <a:prstGeom prst="flowChartManualOper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налагодження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ефективної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комунікації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учасників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освітнього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процесу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+mj-lt"/>
              <a:ea typeface="Times New Roman"/>
            </a:endParaRP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1367161" y="331958"/>
            <a:ext cx="8622373" cy="1461330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b="1" i="1" dirty="0" smtClean="0">
                <a:solidFill>
                  <a:srgbClr val="000000"/>
                </a:solidFill>
                <a:latin typeface="+mj-lt"/>
                <a:ea typeface="Calibri"/>
              </a:rPr>
              <a:t>                  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Першочергові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завдання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ЗДО у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воєнний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 час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: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+mj-lt"/>
              <a:ea typeface="Times New Roman"/>
            </a:endParaRPr>
          </a:p>
        </p:txBody>
      </p:sp>
      <p:sp>
        <p:nvSpPr>
          <p:cNvPr id="4" name="Блок-схема: ссылка на другую страницу 3"/>
          <p:cNvSpPr/>
          <p:nvPr/>
        </p:nvSpPr>
        <p:spPr>
          <a:xfrm>
            <a:off x="4545368" y="2503503"/>
            <a:ext cx="2991774" cy="1597980"/>
          </a:xfrm>
          <a:prstGeom prst="flowChartOffpage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відновлення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освітнього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процесу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+mj-lt"/>
              <a:ea typeface="Times New Roman"/>
            </a:endParaRPr>
          </a:p>
          <a:p>
            <a:pPr lvl="0" algn="just">
              <a:spcAft>
                <a:spcPts val="800"/>
              </a:spcAft>
            </a:pP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Блок-схема: ссылка на другую страницу 4"/>
          <p:cNvSpPr/>
          <p:nvPr/>
        </p:nvSpPr>
        <p:spPr>
          <a:xfrm>
            <a:off x="7652551" y="2353996"/>
            <a:ext cx="3986074" cy="1925041"/>
          </a:xfrm>
          <a:prstGeom prst="flowChartOffpageConnec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надання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педагогічної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підтримки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дітям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раннього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 та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дошкільного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віку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, у тому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числі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 й з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особливими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освітніми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 потребами,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їхнім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батькам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+mj-lt"/>
              <a:ea typeface="Times New Roman"/>
            </a:endParaRPr>
          </a:p>
        </p:txBody>
      </p:sp>
      <p:sp>
        <p:nvSpPr>
          <p:cNvPr id="6" name="Блок-схема: ссылка на другую страницу 5"/>
          <p:cNvSpPr/>
          <p:nvPr/>
        </p:nvSpPr>
        <p:spPr>
          <a:xfrm>
            <a:off x="5317725" y="4811697"/>
            <a:ext cx="6466928" cy="1403399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tabLst>
                <a:tab pos="457200" algn="l"/>
              </a:tabLst>
            </a:pP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здійснення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інформаційної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підтримки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 та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психологічного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супроводу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учасників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 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+mj-lt"/>
              <a:ea typeface="Times New Roman"/>
            </a:endParaRPr>
          </a:p>
          <a:p>
            <a:pPr lvl="0" algn="just"/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освітнього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процесу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+mj-lt"/>
              <a:ea typeface="Times New Roman"/>
            </a:endParaRPr>
          </a:p>
        </p:txBody>
      </p:sp>
      <p:sp>
        <p:nvSpPr>
          <p:cNvPr id="7" name="Блок-схема: ссылка на другую страницу 6"/>
          <p:cNvSpPr/>
          <p:nvPr/>
        </p:nvSpPr>
        <p:spPr>
          <a:xfrm>
            <a:off x="683581" y="4545367"/>
            <a:ext cx="3728622" cy="1669729"/>
          </a:xfrm>
          <a:prstGeom prst="flowChartOffpage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Aft>
                <a:spcPts val="800"/>
              </a:spcAft>
            </a:pP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організація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освітнього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процесу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в ЗДО для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усіх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дітей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7675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5219" y="428179"/>
            <a:ext cx="962339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умовах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війни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педагогічні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працівники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бути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готовими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спроможними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повноцінно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надавати</a:t>
            </a:r>
            <a:r>
              <a:rPr lang="ru-RU" sz="2800" b="1" i="1" u="sng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освітні</a:t>
            </a:r>
            <a:r>
              <a:rPr lang="ru-RU" sz="2800" b="1" i="1" u="sng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, </a:t>
            </a:r>
            <a:r>
              <a:rPr lang="ru-RU" sz="2800" b="1" i="1" u="sng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інформаційні</a:t>
            </a:r>
            <a:r>
              <a:rPr lang="ru-RU" sz="2800" b="1" i="1" u="sng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, </a:t>
            </a:r>
            <a:r>
              <a:rPr lang="ru-RU" sz="2800" b="1" i="1" u="sng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консультаційні</a:t>
            </a:r>
            <a:r>
              <a:rPr lang="ru-RU" sz="2800" b="1" i="1" u="sng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ru-RU" sz="2800" b="1" i="1" u="sng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послуги</a:t>
            </a:r>
            <a:r>
              <a:rPr lang="ru-RU" sz="2800" b="1" i="1" u="sng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ru-RU" sz="2800" b="1" i="1" u="sng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сім’ям</a:t>
            </a:r>
            <a:r>
              <a:rPr lang="ru-RU" sz="2800" b="1" i="1" u="sng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, </a:t>
            </a:r>
            <a:r>
              <a:rPr lang="ru-RU" sz="2800" b="1" i="1" u="sng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які</a:t>
            </a:r>
            <a:r>
              <a:rPr lang="ru-RU" sz="2800" b="1" i="1" u="sng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ru-RU" sz="2800" b="1" i="1" u="sng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виховують</a:t>
            </a:r>
            <a:r>
              <a:rPr lang="ru-RU" sz="2800" b="1" i="1" u="sng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ru-RU" sz="2800" b="1" i="1" u="sng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дітей</a:t>
            </a:r>
            <a:r>
              <a:rPr lang="ru-RU" sz="2800" b="1" i="1" u="sng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ru-RU" sz="2800" b="1" i="1" u="sng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раннього</a:t>
            </a:r>
            <a:r>
              <a:rPr lang="ru-RU" sz="2800" b="1" i="1" u="sng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 та </a:t>
            </a:r>
            <a:r>
              <a:rPr lang="ru-RU" sz="2800" b="1" i="1" u="sng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дошкільного</a:t>
            </a:r>
            <a:r>
              <a:rPr lang="ru-RU" sz="2800" b="1" i="1" u="sng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ru-RU" sz="2800" b="1" i="1" u="sng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віку</a:t>
            </a:r>
            <a:r>
              <a:rPr lang="ru-RU" sz="2800" b="1" i="1" u="sng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.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NewRomanPS-ItalicMT"/>
              </a:rPr>
              <a:t> </a:t>
            </a:r>
          </a:p>
          <a:p>
            <a:pPr lvl="0" algn="just" defTabSz="457200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   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Саме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 тому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питання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організації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комунікації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 з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учасниками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освітнього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процесу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посідає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ключове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місце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.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lvl="0" algn="just" defTabSz="457200"/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457200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умовах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військових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дій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найбільшої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актуальності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набувають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системи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комунікації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дітьми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їхніми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батьками,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сім’ями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дає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змогу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встановити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швидкий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обмін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інформацією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мобільність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зворотного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зв’язку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800" b="1" i="1" dirty="0">
              <a:solidFill>
                <a:schemeClr val="accent2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761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474" y="177553"/>
            <a:ext cx="115764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процесі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організації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комунікації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учасників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освітнього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процесу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, 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також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з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метою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покращення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адаптації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громадян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із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числа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внутрішньо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переміщених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осіб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із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зон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активних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бойових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дій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працівники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ЗДО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мають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надавати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підтримку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інформаційну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,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методичну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,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консультативну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тощо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дітям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та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їхнім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сім’ям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: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ArialMT"/>
              </a:rPr>
              <a:t>-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сприяти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організації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комунікації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дітей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та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їхніх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батьків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з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іншими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членами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громади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;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ArialMT"/>
              </a:rPr>
              <a:t>-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створювати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безпечний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соціально-освітній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простір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;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ArialMT"/>
              </a:rPr>
              <a:t>-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адаптувати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освітній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процес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в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умовах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війни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з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урахуванням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ситуацій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,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що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склалися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;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ArialMT"/>
              </a:rPr>
              <a:t>-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добирати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форми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і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методи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взаємодії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між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учасниками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освітнього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процесу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відповідно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до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конкретної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ситуації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кожного;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ArialMT"/>
              </a:rPr>
              <a:t>-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володіти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інформацією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щодо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ресурсного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забезпечення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освітнього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процесу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в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умовах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дистанційної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роботи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;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ArialMT"/>
              </a:rPr>
              <a:t>-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володіти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навичками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організації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та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проведення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онлайн-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заходів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;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ArialMT"/>
              </a:rPr>
              <a:t>-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налагоджувати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комунікацію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з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учасниками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освітнього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процесу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в телефонному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режимі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, через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листування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електронною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поштою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тощо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z="2400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 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/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4496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8889" y="428179"/>
            <a:ext cx="9889726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/>
            <a:r>
              <a:rPr lang="ru-RU" sz="2000" b="1" dirty="0" smtClean="0">
                <a:solidFill>
                  <a:srgbClr val="E25B00"/>
                </a:solidFill>
                <a:latin typeface="Times New Roman"/>
                <a:ea typeface="Calibri"/>
              </a:rPr>
              <a:t>            </a:t>
            </a:r>
            <a:r>
              <a:rPr lang="ru-RU" sz="2400" b="1" dirty="0" err="1" smtClean="0">
                <a:solidFill>
                  <a:srgbClr val="E25B00"/>
                </a:solidFill>
                <a:latin typeface="Times New Roman"/>
                <a:ea typeface="Calibri"/>
              </a:rPr>
              <a:t>Технологічні</a:t>
            </a:r>
            <a:r>
              <a:rPr lang="ru-RU" sz="2400" b="1" dirty="0" smtClean="0">
                <a:solidFill>
                  <a:srgbClr val="E25B00"/>
                </a:solidFill>
                <a:latin typeface="Times New Roman"/>
                <a:ea typeface="Calibri"/>
              </a:rPr>
              <a:t> </a:t>
            </a:r>
            <a:r>
              <a:rPr lang="ru-RU" sz="2400" b="1" dirty="0" err="1">
                <a:solidFill>
                  <a:srgbClr val="E25B00"/>
                </a:solidFill>
                <a:latin typeface="Times New Roman"/>
                <a:ea typeface="Calibri"/>
              </a:rPr>
              <a:t>аспекти</a:t>
            </a:r>
            <a:r>
              <a:rPr lang="ru-RU" sz="2400" b="1" dirty="0">
                <a:solidFill>
                  <a:srgbClr val="E25B00"/>
                </a:solidFill>
                <a:latin typeface="Times New Roman"/>
                <a:ea typeface="Calibri"/>
              </a:rPr>
              <a:t> </a:t>
            </a:r>
            <a:r>
              <a:rPr lang="ru-RU" sz="2400" b="1" dirty="0" err="1">
                <a:solidFill>
                  <a:srgbClr val="E25B00"/>
                </a:solidFill>
                <a:latin typeface="Times New Roman"/>
                <a:ea typeface="Calibri"/>
              </a:rPr>
              <a:t>організації</a:t>
            </a:r>
            <a:r>
              <a:rPr lang="ru-RU" sz="2400" b="1" dirty="0">
                <a:solidFill>
                  <a:srgbClr val="E25B00"/>
                </a:solidFill>
                <a:latin typeface="Times New Roman"/>
                <a:ea typeface="Calibri"/>
              </a:rPr>
              <a:t> </a:t>
            </a:r>
            <a:r>
              <a:rPr lang="ru-RU" sz="2400" b="1" dirty="0" err="1">
                <a:solidFill>
                  <a:srgbClr val="E25B00"/>
                </a:solidFill>
                <a:latin typeface="Times New Roman"/>
                <a:ea typeface="Calibri"/>
              </a:rPr>
              <a:t>комунікації</a:t>
            </a:r>
            <a:r>
              <a:rPr lang="ru-RU" sz="2400" b="1" dirty="0">
                <a:solidFill>
                  <a:srgbClr val="E25B00"/>
                </a:solidFill>
                <a:latin typeface="Times New Roman"/>
                <a:ea typeface="Calibri"/>
              </a:rPr>
              <a:t> з </a:t>
            </a:r>
            <a:r>
              <a:rPr lang="ru-RU" sz="2400" b="1" dirty="0" err="1">
                <a:solidFill>
                  <a:srgbClr val="E25B00"/>
                </a:solidFill>
                <a:latin typeface="Times New Roman"/>
                <a:ea typeface="Calibri"/>
              </a:rPr>
              <a:t>учасниками</a:t>
            </a:r>
            <a:r>
              <a:rPr lang="ru-RU" sz="2400" b="1" dirty="0">
                <a:solidFill>
                  <a:srgbClr val="E25B00"/>
                </a:solidFill>
                <a:latin typeface="Times New Roman"/>
                <a:ea typeface="Calibri"/>
              </a:rPr>
              <a:t> </a:t>
            </a:r>
          </a:p>
          <a:p>
            <a:pPr lvl="0" algn="just" defTabSz="457200"/>
            <a:r>
              <a:rPr lang="ru-RU" sz="2400" b="1" dirty="0">
                <a:solidFill>
                  <a:srgbClr val="E25B00"/>
                </a:solidFill>
                <a:latin typeface="Times New Roman"/>
                <a:ea typeface="Calibri"/>
                <a:cs typeface="Times New Roman" pitchFamily="18" charset="0"/>
              </a:rPr>
              <a:t>               </a:t>
            </a:r>
            <a:r>
              <a:rPr lang="ru-RU" sz="2400" b="1" dirty="0" smtClean="0">
                <a:solidFill>
                  <a:srgbClr val="E25B00"/>
                </a:solidFill>
                <a:latin typeface="Times New Roman"/>
                <a:ea typeface="Calibri"/>
                <a:cs typeface="Times New Roman" pitchFamily="18" charset="0"/>
              </a:rPr>
              <a:t>                            </a:t>
            </a:r>
            <a:r>
              <a:rPr lang="uk-UA" sz="2400" b="1" dirty="0">
                <a:solidFill>
                  <a:srgbClr val="E25B00"/>
                </a:solidFill>
                <a:latin typeface="Times New Roman"/>
                <a:ea typeface="Calibri"/>
              </a:rPr>
              <a:t>освітнього процесу</a:t>
            </a:r>
            <a:endParaRPr lang="ru-RU" sz="2400" dirty="0">
              <a:solidFill>
                <a:srgbClr val="E25B00"/>
              </a:solidFill>
              <a:latin typeface="Arial Unicode MS"/>
            </a:endParaRPr>
          </a:p>
          <a:p>
            <a:pPr lvl="0" algn="just" defTabSz="457200"/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За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допомогою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сайту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організувати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взаємодію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всіх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учасників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освітнього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процесу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й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створити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віртуальну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бібліотеку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, банк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освітніх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ресурсів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постійно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оновлювати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й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поповнювати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інформаційне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наповнення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сайту, </a:t>
            </a:r>
            <a:endParaRPr lang="en-US" sz="2400" b="1" i="1" dirty="0">
              <a:solidFill>
                <a:schemeClr val="accent2">
                  <a:lumMod val="50000"/>
                </a:schemeClr>
              </a:solidFill>
              <a:latin typeface="+mj-lt"/>
              <a:ea typeface="Calibri"/>
              <a:cs typeface="Times New Roman" pitchFamily="18" charset="0"/>
            </a:endParaRPr>
          </a:p>
          <a:p>
            <a:pPr lvl="0" algn="just" defTabSz="457200"/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-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використовувати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ресурси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онлайн-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освіти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, </a:t>
            </a:r>
            <a:endParaRPr lang="en-US" sz="2400" b="1" i="1" dirty="0">
              <a:solidFill>
                <a:schemeClr val="accent2">
                  <a:lumMod val="50000"/>
                </a:schemeClr>
              </a:solidFill>
              <a:latin typeface="+mj-lt"/>
              <a:ea typeface="Calibri"/>
              <a:cs typeface="Times New Roman" pitchFamily="18" charset="0"/>
            </a:endParaRPr>
          </a:p>
          <a:p>
            <a:pPr marL="342900" lvl="0" indent="-342900" algn="just" defTabSz="457200">
              <a:buFontTx/>
              <a:buChar char="-"/>
            </a:pP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забезпечити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залучення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тимчасово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переміщених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дітей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та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їхніх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сімей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до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різних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програм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з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дошкільної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освіти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.</a:t>
            </a:r>
          </a:p>
          <a:p>
            <a:pPr marL="342900" lvl="0" indent="-342900" algn="just" defTabSz="457200">
              <a:buFontTx/>
              <a:buChar char="-"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 defTabSz="457200"/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умовах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військових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дій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найбільшої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актуальності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набувають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системи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комунікації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дітьми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їхніми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батьками,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сім’ями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дає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змогу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встановити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швидкий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обмін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інформацією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мобільність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зворотного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зв’язку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 defTabSz="457200"/>
            <a:endParaRPr lang="uk-UA" sz="24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457200"/>
            <a:endParaRPr lang="ru-RU" sz="2400" b="1" i="1" dirty="0" smtClean="0">
              <a:solidFill>
                <a:srgbClr val="000000"/>
              </a:solidFill>
              <a:latin typeface="Franklin Gothic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457200"/>
            <a:endParaRPr lang="ru-RU" sz="2800" b="1" i="1" dirty="0">
              <a:solidFill>
                <a:srgbClr val="000000"/>
              </a:solidFill>
              <a:latin typeface="Franklin Gothic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457200"/>
            <a:endParaRPr lang="ru-RU" sz="2800" b="1" i="1" dirty="0" smtClean="0">
              <a:solidFill>
                <a:srgbClr val="000000"/>
              </a:solidFill>
              <a:latin typeface="Franklin Gothic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457200"/>
            <a:endParaRPr lang="ru-RU" sz="2800" b="1" i="1" dirty="0">
              <a:solidFill>
                <a:srgbClr val="000000"/>
              </a:solidFill>
              <a:latin typeface="Franklin Gothic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457200"/>
            <a:endParaRPr lang="ru-RU" sz="2800" b="1" i="1" dirty="0" smtClean="0">
              <a:solidFill>
                <a:srgbClr val="000000"/>
              </a:solidFill>
              <a:latin typeface="Franklin Gothic Medium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3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8272" y="328474"/>
            <a:ext cx="1170372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/>
            <a:r>
              <a:rPr lang="ru-RU" sz="2000" b="1" dirty="0" smtClean="0">
                <a:solidFill>
                  <a:srgbClr val="E25B00"/>
                </a:solidFill>
                <a:latin typeface="Times New Roman"/>
                <a:ea typeface="Calibri"/>
              </a:rPr>
              <a:t>                           </a:t>
            </a:r>
            <a:r>
              <a:rPr lang="ru-RU" sz="2400" b="1" dirty="0" err="1" smtClean="0">
                <a:solidFill>
                  <a:schemeClr val="accent6"/>
                </a:solidFill>
                <a:latin typeface="+mj-lt"/>
                <a:ea typeface="Calibri"/>
              </a:rPr>
              <a:t>Технологічні</a:t>
            </a:r>
            <a:r>
              <a:rPr lang="ru-RU" sz="2400" b="1" dirty="0" smtClean="0">
                <a:solidFill>
                  <a:schemeClr val="accent6"/>
                </a:solidFill>
                <a:latin typeface="+mj-lt"/>
                <a:ea typeface="Calibri"/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  <a:latin typeface="+mj-lt"/>
                <a:ea typeface="Calibri"/>
              </a:rPr>
              <a:t>аспекти</a:t>
            </a:r>
            <a:r>
              <a:rPr lang="ru-RU" sz="2400" b="1" dirty="0">
                <a:solidFill>
                  <a:schemeClr val="accent6"/>
                </a:solidFill>
                <a:latin typeface="+mj-lt"/>
                <a:ea typeface="Calibri"/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  <a:latin typeface="+mj-lt"/>
                <a:ea typeface="Calibri"/>
              </a:rPr>
              <a:t>організації</a:t>
            </a:r>
            <a:r>
              <a:rPr lang="ru-RU" sz="2400" b="1" dirty="0">
                <a:solidFill>
                  <a:schemeClr val="accent6"/>
                </a:solidFill>
                <a:latin typeface="+mj-lt"/>
                <a:ea typeface="Calibri"/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  <a:latin typeface="+mj-lt"/>
                <a:ea typeface="Calibri"/>
              </a:rPr>
              <a:t>комунікації</a:t>
            </a:r>
            <a:r>
              <a:rPr lang="ru-RU" sz="2400" b="1" dirty="0">
                <a:solidFill>
                  <a:schemeClr val="accent6"/>
                </a:solidFill>
                <a:latin typeface="+mj-lt"/>
                <a:ea typeface="Calibri"/>
              </a:rPr>
              <a:t> з </a:t>
            </a:r>
            <a:r>
              <a:rPr lang="ru-RU" sz="2400" b="1" dirty="0" err="1">
                <a:solidFill>
                  <a:schemeClr val="accent6"/>
                </a:solidFill>
                <a:latin typeface="+mj-lt"/>
                <a:ea typeface="Calibri"/>
              </a:rPr>
              <a:t>учасниками</a:t>
            </a:r>
            <a:r>
              <a:rPr lang="ru-RU" sz="2400" b="1" dirty="0">
                <a:solidFill>
                  <a:schemeClr val="accent6"/>
                </a:solidFill>
                <a:latin typeface="+mj-lt"/>
                <a:ea typeface="Calibri"/>
              </a:rPr>
              <a:t> </a:t>
            </a:r>
          </a:p>
          <a:p>
            <a:pPr lvl="0" algn="just" defTabSz="457200"/>
            <a:r>
              <a:rPr lang="ru-RU" sz="2400" b="1" dirty="0">
                <a:solidFill>
                  <a:schemeClr val="accent6"/>
                </a:solidFill>
                <a:latin typeface="+mj-lt"/>
                <a:ea typeface="Calibri"/>
                <a:cs typeface="Times New Roman" pitchFamily="18" charset="0"/>
              </a:rPr>
              <a:t>               </a:t>
            </a:r>
            <a:r>
              <a:rPr lang="ru-RU" sz="2400" b="1" dirty="0" smtClean="0">
                <a:solidFill>
                  <a:schemeClr val="accent6"/>
                </a:solidFill>
                <a:latin typeface="+mj-lt"/>
                <a:ea typeface="Calibri"/>
                <a:cs typeface="Times New Roman" pitchFamily="18" charset="0"/>
              </a:rPr>
              <a:t>                                         </a:t>
            </a:r>
            <a:r>
              <a:rPr lang="uk-UA" sz="2400" b="1" dirty="0" smtClean="0">
                <a:solidFill>
                  <a:schemeClr val="accent6"/>
                </a:solidFill>
                <a:latin typeface="+mj-lt"/>
                <a:ea typeface="Calibri"/>
              </a:rPr>
              <a:t>освітнього </a:t>
            </a:r>
            <a:r>
              <a:rPr lang="uk-UA" sz="2400" b="1" dirty="0">
                <a:solidFill>
                  <a:schemeClr val="accent6"/>
                </a:solidFill>
                <a:latin typeface="+mj-lt"/>
                <a:ea typeface="Calibri"/>
              </a:rPr>
              <a:t>процесу</a:t>
            </a:r>
            <a:endParaRPr lang="ru-RU" sz="2400" dirty="0">
              <a:solidFill>
                <a:schemeClr val="accent6"/>
              </a:solidFill>
              <a:latin typeface="+mj-lt"/>
            </a:endParaRPr>
          </a:p>
          <a:p>
            <a:pPr lvl="0" algn="just" defTabSz="457200"/>
            <a:endParaRPr lang="ru-RU" sz="1600" b="1" i="1" dirty="0" smtClean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457200"/>
            <a:r>
              <a:rPr lang="ru-RU" sz="2000" b="1" i="1" dirty="0" smtClean="0">
                <a:solidFill>
                  <a:srgbClr val="000000"/>
                </a:solidFill>
                <a:latin typeface="+mj-lt"/>
                <a:ea typeface="Calibri"/>
                <a:cs typeface="Times New Roman" pitchFamily="18" charset="0"/>
              </a:rPr>
              <a:t>                                </a:t>
            </a:r>
            <a:r>
              <a:rPr lang="ru-RU" sz="2800" b="1" i="1" u="sng" dirty="0" err="1" smtClean="0">
                <a:solidFill>
                  <a:srgbClr val="176330"/>
                </a:solidFill>
                <a:latin typeface="+mj-lt"/>
                <a:ea typeface="Calibri"/>
                <a:cs typeface="Times New Roman" pitchFamily="18" charset="0"/>
              </a:rPr>
              <a:t>Основні</a:t>
            </a:r>
            <a:r>
              <a:rPr lang="ru-RU" sz="2800" b="1" i="1" u="sng" dirty="0" smtClean="0">
                <a:solidFill>
                  <a:srgbClr val="176330"/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800" b="1" i="1" u="sng" dirty="0" err="1" smtClean="0">
                <a:solidFill>
                  <a:srgbClr val="176330"/>
                </a:solidFill>
                <a:latin typeface="+mj-lt"/>
                <a:ea typeface="Calibri"/>
                <a:cs typeface="Times New Roman" pitchFamily="18" charset="0"/>
              </a:rPr>
              <a:t>форми</a:t>
            </a:r>
            <a:r>
              <a:rPr lang="ru-RU" sz="2800" b="1" i="1" u="sng" dirty="0" smtClean="0">
                <a:solidFill>
                  <a:srgbClr val="176330"/>
                </a:solidFill>
                <a:latin typeface="+mj-lt"/>
                <a:ea typeface="Calibri"/>
                <a:cs typeface="Times New Roman" pitchFamily="18" charset="0"/>
              </a:rPr>
              <a:t> онлайн - </a:t>
            </a:r>
            <a:r>
              <a:rPr lang="ru-RU" sz="2800" b="1" i="1" u="sng" dirty="0" err="1" smtClean="0">
                <a:solidFill>
                  <a:srgbClr val="176330"/>
                </a:solidFill>
                <a:latin typeface="+mj-lt"/>
                <a:ea typeface="Calibri"/>
                <a:cs typeface="Times New Roman" pitchFamily="18" charset="0"/>
              </a:rPr>
              <a:t>комунікацій</a:t>
            </a:r>
            <a:r>
              <a:rPr lang="ru-RU" sz="2800" b="1" i="1" u="sng" dirty="0" smtClean="0">
                <a:solidFill>
                  <a:srgbClr val="176330"/>
                </a:solidFill>
                <a:latin typeface="+mj-lt"/>
                <a:ea typeface="Calibri"/>
                <a:cs typeface="Times New Roman" pitchFamily="18" charset="0"/>
              </a:rPr>
              <a:t>:</a:t>
            </a:r>
          </a:p>
          <a:p>
            <a:pPr lvl="0" algn="just" defTabSz="457200"/>
            <a:endParaRPr lang="ru-RU" b="1" i="1" u="sng" dirty="0" smtClean="0">
              <a:solidFill>
                <a:srgbClr val="176330"/>
              </a:solidFill>
              <a:latin typeface="+mj-lt"/>
              <a:ea typeface="Calibri"/>
              <a:cs typeface="Times New Roman" pitchFamily="18" charset="0"/>
            </a:endParaRPr>
          </a:p>
          <a:p>
            <a:pPr lvl="0" algn="just" defTabSz="457200"/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відеоконференція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, форум, чат, блог,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електронна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пошта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анкетування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соціальні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мережі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.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lvl="0" algn="just" defTabSz="457200"/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  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У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складних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умовах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корисними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можуть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бути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сервіси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та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інструменти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комунікації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в онлайн-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режимі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.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lvl="0" algn="just" defTabSz="457200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                                        </a:t>
            </a:r>
            <a:r>
              <a:rPr lang="ru-RU" sz="2400" b="1" i="1" dirty="0" err="1">
                <a:solidFill>
                  <a:srgbClr val="176330"/>
                </a:solidFill>
                <a:latin typeface="+mj-lt"/>
                <a:ea typeface="Calibri"/>
                <a:cs typeface="Times New Roman" pitchFamily="18" charset="0"/>
              </a:rPr>
              <a:t>Ефективними</a:t>
            </a:r>
            <a:r>
              <a:rPr lang="ru-RU" sz="2400" b="1" i="1" dirty="0">
                <a:solidFill>
                  <a:srgbClr val="176330"/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176330"/>
                </a:solidFill>
                <a:latin typeface="+mj-lt"/>
                <a:ea typeface="Calibri"/>
                <a:cs typeface="Times New Roman" pitchFamily="18" charset="0"/>
              </a:rPr>
              <a:t>можуть</a:t>
            </a:r>
            <a:r>
              <a:rPr lang="ru-RU" sz="2400" b="1" i="1" dirty="0">
                <a:solidFill>
                  <a:srgbClr val="176330"/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176330"/>
                </a:solidFill>
                <a:latin typeface="+mj-lt"/>
                <a:ea typeface="Calibri"/>
                <a:cs typeface="Times New Roman" pitchFamily="18" charset="0"/>
              </a:rPr>
              <a:t>бути: </a:t>
            </a:r>
          </a:p>
          <a:p>
            <a:pPr marL="342900" lvl="0" indent="-342900" algn="just" defTabSz="457200">
              <a:buFontTx/>
              <a:buChar char="-"/>
            </a:pP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розміщені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на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сайті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ЗДО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завдання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і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рекомендації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для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батьків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щодо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роботи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з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дітьми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відповідно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до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їхнього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віку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; </a:t>
            </a:r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+mj-lt"/>
              <a:ea typeface="Calibri"/>
              <a:cs typeface="Times New Roman" pitchFamily="18" charset="0"/>
            </a:endParaRPr>
          </a:p>
          <a:p>
            <a:pPr marL="342900" lvl="0" indent="-342900" algn="just" defTabSz="457200">
              <a:buFontTx/>
              <a:buChar char="-"/>
            </a:pP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створення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груп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із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батьками,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вихователями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, психологами в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соціальних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мережах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Viber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Telegram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WhatsApp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тощо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для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отримання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інформаційно-освітніх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та психолого-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педагогічних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послуг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; </a:t>
            </a:r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+mj-lt"/>
              <a:ea typeface="Calibri"/>
              <a:cs typeface="Times New Roman" pitchFamily="18" charset="0"/>
            </a:endParaRPr>
          </a:p>
          <a:p>
            <a:pPr marL="342900" lvl="0" indent="-342900" algn="just" defTabSz="457200">
              <a:buFontTx/>
              <a:buChar char="-"/>
            </a:pP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використання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електронних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платформ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Zoom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GoogleMeet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Google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Classroom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Microsoft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Teams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і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ін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uk-UA" sz="24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678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905" y="390618"/>
            <a:ext cx="11390050" cy="9324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/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Комунікація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з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учасниками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освітнього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процесу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має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здійснюватися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з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урахуванням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локації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дітей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(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тобто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місця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перебування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) (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вдома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, у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бомбосховищі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, в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умовах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зовнішньої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міграції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, в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умовах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внутрішньої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міграції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, в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закладі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дошкільної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освіти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, з батьками,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вихователями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опікунами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, волонтерами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тощо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) і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орієнтуватися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на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виконання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різних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завдань</a:t>
            </a:r>
            <a:r>
              <a:rPr lang="uk-UA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uk-UA" sz="24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Arial Unicode MS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.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     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Надавати освітні послуги із застосуванням різних форм організації освітнього процесу в ситуації, коли ЗДО повністю або частково </a:t>
            </a:r>
            <a:r>
              <a:rPr lang="uk-UA" sz="2000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припиняєдіяльність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у зв’язку з військовими діями, з вико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ристанням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дистанційної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та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змішаної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форми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організації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освітнього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процесу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-ItalicMT"/>
              </a:rPr>
              <a:t>Дистанційна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-ItalicMT"/>
              </a:rPr>
              <a:t> форма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-ItalicMT"/>
              </a:rPr>
              <a:t>освіти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-ItalicMT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–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це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організація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освітнього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процесу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із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застосуванням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інформаційно-комунікаційних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технологій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у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зручний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для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здобувачів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освіти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спосіб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і час.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-ItalicMT"/>
              </a:rPr>
              <a:t>Змішана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-ItalicMT"/>
              </a:rPr>
              <a:t>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форма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освіти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–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це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поєднання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традиційної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очної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форми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освіти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з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дистанційною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                                    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               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Рекомендації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педагогам: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Під час організації освітнього процесу в дистанційному форматі  слід враховувати особливості дітей дошкільного віку.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У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разі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згоди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батьків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, з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дітьми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молодшого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та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середнього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дошкільного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віку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uk-UA" sz="20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заняття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проводяться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не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більше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10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хвилин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, старшого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дошкільного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віку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 — 15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хвилин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NewRomanPSMT"/>
              </a:rPr>
              <a:t>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lvl="0" algn="just" defTabSz="457200"/>
            <a:endParaRPr lang="uk-UA" sz="2000" b="1" i="1" dirty="0" smtClean="0">
              <a:solidFill>
                <a:schemeClr val="accent2">
                  <a:lumMod val="50000"/>
                </a:schemeClr>
              </a:solidFill>
              <a:latin typeface="+mj-lt"/>
              <a:ea typeface="Arial Unicode MS"/>
              <a:cs typeface="Times New Roman" panose="02020603050405020304" pitchFamily="18" charset="0"/>
            </a:endParaRPr>
          </a:p>
          <a:p>
            <a:pPr lvl="0" algn="just" defTabSz="457200"/>
            <a:endParaRPr lang="uk-UA" sz="2400" b="1" i="1" dirty="0">
              <a:solidFill>
                <a:schemeClr val="accent2">
                  <a:lumMod val="50000"/>
                </a:schemeClr>
              </a:solidFill>
              <a:latin typeface="+mj-lt"/>
              <a:ea typeface="Arial Unicode MS"/>
              <a:cs typeface="Times New Roman" panose="02020603050405020304" pitchFamily="18" charset="0"/>
            </a:endParaRPr>
          </a:p>
          <a:p>
            <a:pPr lvl="0" algn="just" defTabSz="457200"/>
            <a:endParaRPr lang="uk-UA" sz="2400" b="1" i="1" dirty="0" smtClean="0">
              <a:solidFill>
                <a:schemeClr val="accent2">
                  <a:lumMod val="50000"/>
                </a:schemeClr>
              </a:solidFill>
              <a:latin typeface="+mj-lt"/>
              <a:ea typeface="Arial Unicode MS"/>
              <a:cs typeface="Times New Roman" panose="02020603050405020304" pitchFamily="18" charset="0"/>
            </a:endParaRPr>
          </a:p>
          <a:p>
            <a:pPr lvl="0" algn="just" defTabSz="457200"/>
            <a:endParaRPr lang="uk-UA" sz="2400" b="1" i="1" dirty="0">
              <a:solidFill>
                <a:schemeClr val="accent2">
                  <a:lumMod val="50000"/>
                </a:schemeClr>
              </a:solidFill>
              <a:latin typeface="+mj-lt"/>
              <a:ea typeface="Arial Unicode MS"/>
              <a:cs typeface="Times New Roman" panose="02020603050405020304" pitchFamily="18" charset="0"/>
            </a:endParaRPr>
          </a:p>
          <a:p>
            <a:pPr lvl="0" algn="just" defTabSz="457200"/>
            <a:endParaRPr lang="uk-UA" sz="2400" b="1" i="1" dirty="0" smtClean="0">
              <a:solidFill>
                <a:schemeClr val="accent2">
                  <a:lumMod val="50000"/>
                </a:schemeClr>
              </a:solidFill>
              <a:latin typeface="+mj-lt"/>
              <a:ea typeface="Arial Unicode MS"/>
              <a:cs typeface="Times New Roman" panose="02020603050405020304" pitchFamily="18" charset="0"/>
            </a:endParaRPr>
          </a:p>
          <a:p>
            <a:pPr lvl="0" algn="just" defTabSz="457200"/>
            <a:endParaRPr lang="uk-UA" sz="2400" b="1" i="1" dirty="0">
              <a:solidFill>
                <a:schemeClr val="accent2">
                  <a:lumMod val="50000"/>
                </a:schemeClr>
              </a:solidFill>
              <a:latin typeface="+mj-lt"/>
              <a:ea typeface="Arial Unicode MS"/>
              <a:cs typeface="Times New Roman" panose="02020603050405020304" pitchFamily="18" charset="0"/>
            </a:endParaRPr>
          </a:p>
          <a:p>
            <a:pPr lvl="0" algn="just" defTabSz="457200"/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uk-UA" sz="2800" b="1" i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uk-UA" sz="2800" b="1" i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3349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1048</Words>
  <Application>Microsoft Office PowerPoint</Application>
  <PresentationFormat>Произвольный</PresentationFormat>
  <Paragraphs>171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Ira</dc:creator>
  <cp:lastModifiedBy>user2</cp:lastModifiedBy>
  <cp:revision>64</cp:revision>
  <cp:lastPrinted>2022-05-10T20:37:45Z</cp:lastPrinted>
  <dcterms:created xsi:type="dcterms:W3CDTF">2022-05-08T20:17:33Z</dcterms:created>
  <dcterms:modified xsi:type="dcterms:W3CDTF">2022-05-13T07:50:02Z</dcterms:modified>
</cp:coreProperties>
</file>